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9" r:id="rId6"/>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DCC8A18-FB70-BD93-18A1-8A8C292263F2}" name="Keaton Andersen" initials="KA" userId="0eeb89efbb7be53a" providerId="Windows Live"/>
  <p188:author id="{4BF3E819-E726-1D5C-70AE-04F846D2FBC5}" name="rjquinta" initials="rj" userId="S::rjquinta_amazon.com#ext#@avtinc.onmicrosoft.com::054cb74c-ff0c-4b5d-ab17-d6f1d5cbb719" providerId="AD"/>
  <p188:author id="{F8B74C92-75D1-58BA-4E28-C8D8B755DDAA}" name="Kirk, Gavin" initials="KG" userId="S::Gavin.Kirk@AVNET.COM::e53133cd-d34d-4681-87e3-6ce50ea0305d" providerId="AD"/>
  <p188:author id="{B7D4C8F5-0CBC-F995-F711-8D004DB4EE37}" name=" " initials="" userId="S::rjquinta@amazon.com::054cb74c-ff0c-4b5d-ab17-d6f1d5cbb71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FF"/>
    <a:srgbClr val="000000"/>
    <a:srgbClr val="77A685"/>
    <a:srgbClr val="54A689"/>
    <a:srgbClr val="41B9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B9E877-C659-4DD2-8C20-5ADA3DFD252A}" v="4" dt="2026-05-05T22:22:30.813"/>
  </p1510:revLst>
</p1510:revInfo>
</file>

<file path=ppt/tableStyles.xml><?xml version="1.0" encoding="utf-8"?>
<a:tblStyleLst xmlns:a="http://schemas.openxmlformats.org/drawingml/2006/main" def="{5C22544A-7EE6-4342-B048-85BDC9FD1C3A}">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79" d="100"/>
          <a:sy n="79" d="100"/>
        </p:scale>
        <p:origin x="3480"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en-US"/>
              <a:t>Click to edit Master title style</a:t>
            </a:r>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p>
        </p:txBody>
      </p:sp>
      <p:sp>
        <p:nvSpPr>
          <p:cNvPr id="4" name="Date Placeholder 3"/>
          <p:cNvSpPr>
            <a:spLocks noGrp="1"/>
          </p:cNvSpPr>
          <p:nvPr>
            <p:ph type="dt" sz="half" idx="10"/>
          </p:nvPr>
        </p:nvSpPr>
        <p:spPr/>
        <p:txBody>
          <a:bodyPr/>
          <a:lstStyle/>
          <a:p>
            <a:fld id="{029A3426-D6C9-4EE2-9DAE-2B70E758EA19}" type="datetimeFigureOut">
              <a:rPr lang="en-US" smtClean="0"/>
              <a:t>7/27/26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2DC9BD-DD2D-43DA-B314-EF67383F9B83}" type="slidenum">
              <a:rPr lang="en-US" smtClean="0"/>
              <a:t>‹#›</a:t>
            </a:fld>
            <a:endParaRPr lang="en-US"/>
          </a:p>
        </p:txBody>
      </p:sp>
    </p:spTree>
    <p:extLst>
      <p:ext uri="{BB962C8B-B14F-4D97-AF65-F5344CB8AC3E}">
        <p14:creationId xmlns:p14="http://schemas.microsoft.com/office/powerpoint/2010/main" val="2084392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29A3426-D6C9-4EE2-9DAE-2B70E758EA19}" type="datetimeFigureOut">
              <a:rPr lang="en-US" smtClean="0"/>
              <a:t>7/27/26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2DC9BD-DD2D-43DA-B314-EF67383F9B83}" type="slidenum">
              <a:rPr lang="en-US" smtClean="0"/>
              <a:t>‹#›</a:t>
            </a:fld>
            <a:endParaRPr lang="en-US"/>
          </a:p>
        </p:txBody>
      </p:sp>
    </p:spTree>
    <p:extLst>
      <p:ext uri="{BB962C8B-B14F-4D97-AF65-F5344CB8AC3E}">
        <p14:creationId xmlns:p14="http://schemas.microsoft.com/office/powerpoint/2010/main" val="22497802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29A3426-D6C9-4EE2-9DAE-2B70E758EA19}" type="datetimeFigureOut">
              <a:rPr lang="en-US" smtClean="0"/>
              <a:t>7/27/26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2DC9BD-DD2D-43DA-B314-EF67383F9B83}" type="slidenum">
              <a:rPr lang="en-US" smtClean="0"/>
              <a:t>‹#›</a:t>
            </a:fld>
            <a:endParaRPr lang="en-US"/>
          </a:p>
        </p:txBody>
      </p:sp>
    </p:spTree>
    <p:extLst>
      <p:ext uri="{BB962C8B-B14F-4D97-AF65-F5344CB8AC3E}">
        <p14:creationId xmlns:p14="http://schemas.microsoft.com/office/powerpoint/2010/main" val="3913050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29A3426-D6C9-4EE2-9DAE-2B70E758EA19}" type="datetimeFigureOut">
              <a:rPr lang="en-US" smtClean="0"/>
              <a:t>7/27/26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2DC9BD-DD2D-43DA-B314-EF67383F9B83}" type="slidenum">
              <a:rPr lang="en-US" smtClean="0"/>
              <a:t>‹#›</a:t>
            </a:fld>
            <a:endParaRPr lang="en-US"/>
          </a:p>
        </p:txBody>
      </p:sp>
    </p:spTree>
    <p:extLst>
      <p:ext uri="{BB962C8B-B14F-4D97-AF65-F5344CB8AC3E}">
        <p14:creationId xmlns:p14="http://schemas.microsoft.com/office/powerpoint/2010/main" val="3985648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en-US"/>
              <a:t>Click to edit Master title style</a:t>
            </a:r>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29A3426-D6C9-4EE2-9DAE-2B70E758EA19}" type="datetimeFigureOut">
              <a:rPr lang="en-US" smtClean="0"/>
              <a:t>7/27/26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2DC9BD-DD2D-43DA-B314-EF67383F9B83}" type="slidenum">
              <a:rPr lang="en-US" smtClean="0"/>
              <a:t>‹#›</a:t>
            </a:fld>
            <a:endParaRPr lang="en-US"/>
          </a:p>
        </p:txBody>
      </p:sp>
    </p:spTree>
    <p:extLst>
      <p:ext uri="{BB962C8B-B14F-4D97-AF65-F5344CB8AC3E}">
        <p14:creationId xmlns:p14="http://schemas.microsoft.com/office/powerpoint/2010/main" val="631163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34353"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34778"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29A3426-D6C9-4EE2-9DAE-2B70E758EA19}" type="datetimeFigureOut">
              <a:rPr lang="en-US" smtClean="0"/>
              <a:t>7/27/26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2DC9BD-DD2D-43DA-B314-EF67383F9B83}" type="slidenum">
              <a:rPr lang="en-US" smtClean="0"/>
              <a:t>‹#›</a:t>
            </a:fld>
            <a:endParaRPr lang="en-US"/>
          </a:p>
        </p:txBody>
      </p:sp>
    </p:spTree>
    <p:extLst>
      <p:ext uri="{BB962C8B-B14F-4D97-AF65-F5344CB8AC3E}">
        <p14:creationId xmlns:p14="http://schemas.microsoft.com/office/powerpoint/2010/main" val="3329291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en-US"/>
              <a:t>Click to edit Master title style</a:t>
            </a:r>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Edit Master text styles</a:t>
            </a:r>
          </a:p>
        </p:txBody>
      </p:sp>
      <p:sp>
        <p:nvSpPr>
          <p:cNvPr id="4" name="Content Placeholder 3"/>
          <p:cNvSpPr>
            <a:spLocks noGrp="1"/>
          </p:cNvSpPr>
          <p:nvPr>
            <p:ph sz="half" idx="2"/>
          </p:nvPr>
        </p:nvSpPr>
        <p:spPr>
          <a:xfrm>
            <a:off x="535366" y="3674110"/>
            <a:ext cx="3288089"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Edit Master text styles</a:t>
            </a:r>
          </a:p>
        </p:txBody>
      </p:sp>
      <p:sp>
        <p:nvSpPr>
          <p:cNvPr id="6" name="Content Placeholder 5"/>
          <p:cNvSpPr>
            <a:spLocks noGrp="1"/>
          </p:cNvSpPr>
          <p:nvPr>
            <p:ph sz="quarter" idx="4"/>
          </p:nvPr>
        </p:nvSpPr>
        <p:spPr>
          <a:xfrm>
            <a:off x="3934778" y="3674110"/>
            <a:ext cx="3304282"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29A3426-D6C9-4EE2-9DAE-2B70E758EA19}" type="datetimeFigureOut">
              <a:rPr lang="en-US" smtClean="0"/>
              <a:t>7/27/26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2DC9BD-DD2D-43DA-B314-EF67383F9B83}" type="slidenum">
              <a:rPr lang="en-US" smtClean="0"/>
              <a:t>‹#›</a:t>
            </a:fld>
            <a:endParaRPr lang="en-US"/>
          </a:p>
        </p:txBody>
      </p:sp>
    </p:spTree>
    <p:extLst>
      <p:ext uri="{BB962C8B-B14F-4D97-AF65-F5344CB8AC3E}">
        <p14:creationId xmlns:p14="http://schemas.microsoft.com/office/powerpoint/2010/main" val="2525825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29A3426-D6C9-4EE2-9DAE-2B70E758EA19}" type="datetimeFigureOut">
              <a:rPr lang="en-US" smtClean="0"/>
              <a:t>7/27/26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2DC9BD-DD2D-43DA-B314-EF67383F9B83}" type="slidenum">
              <a:rPr lang="en-US" smtClean="0"/>
              <a:t>‹#›</a:t>
            </a:fld>
            <a:endParaRPr lang="en-US"/>
          </a:p>
        </p:txBody>
      </p:sp>
    </p:spTree>
    <p:extLst>
      <p:ext uri="{BB962C8B-B14F-4D97-AF65-F5344CB8AC3E}">
        <p14:creationId xmlns:p14="http://schemas.microsoft.com/office/powerpoint/2010/main" val="4016892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9A3426-D6C9-4EE2-9DAE-2B70E758EA19}" type="datetimeFigureOut">
              <a:rPr lang="en-US" smtClean="0"/>
              <a:t>7/27/26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2DC9BD-DD2D-43DA-B314-EF67383F9B83}" type="slidenum">
              <a:rPr lang="en-US" smtClean="0"/>
              <a:t>‹#›</a:t>
            </a:fld>
            <a:endParaRPr lang="en-US"/>
          </a:p>
        </p:txBody>
      </p:sp>
    </p:spTree>
    <p:extLst>
      <p:ext uri="{BB962C8B-B14F-4D97-AF65-F5344CB8AC3E}">
        <p14:creationId xmlns:p14="http://schemas.microsoft.com/office/powerpoint/2010/main" val="3530616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Edit Master text styles</a:t>
            </a:r>
          </a:p>
        </p:txBody>
      </p:sp>
      <p:sp>
        <p:nvSpPr>
          <p:cNvPr id="5" name="Date Placeholder 4"/>
          <p:cNvSpPr>
            <a:spLocks noGrp="1"/>
          </p:cNvSpPr>
          <p:nvPr>
            <p:ph type="dt" sz="half" idx="10"/>
          </p:nvPr>
        </p:nvSpPr>
        <p:spPr/>
        <p:txBody>
          <a:bodyPr/>
          <a:lstStyle/>
          <a:p>
            <a:fld id="{029A3426-D6C9-4EE2-9DAE-2B70E758EA19}" type="datetimeFigureOut">
              <a:rPr lang="en-US" smtClean="0"/>
              <a:t>7/27/26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2DC9BD-DD2D-43DA-B314-EF67383F9B83}" type="slidenum">
              <a:rPr lang="en-US" smtClean="0"/>
              <a:t>‹#›</a:t>
            </a:fld>
            <a:endParaRPr lang="en-US"/>
          </a:p>
        </p:txBody>
      </p:sp>
    </p:spTree>
    <p:extLst>
      <p:ext uri="{BB962C8B-B14F-4D97-AF65-F5344CB8AC3E}">
        <p14:creationId xmlns:p14="http://schemas.microsoft.com/office/powerpoint/2010/main" val="1069458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en-US"/>
              <a:t>Click icon to add picture</a:t>
            </a:r>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Edit Master text styles</a:t>
            </a:r>
          </a:p>
        </p:txBody>
      </p:sp>
      <p:sp>
        <p:nvSpPr>
          <p:cNvPr id="5" name="Date Placeholder 4"/>
          <p:cNvSpPr>
            <a:spLocks noGrp="1"/>
          </p:cNvSpPr>
          <p:nvPr>
            <p:ph type="dt" sz="half" idx="10"/>
          </p:nvPr>
        </p:nvSpPr>
        <p:spPr/>
        <p:txBody>
          <a:bodyPr/>
          <a:lstStyle/>
          <a:p>
            <a:fld id="{029A3426-D6C9-4EE2-9DAE-2B70E758EA19}" type="datetimeFigureOut">
              <a:rPr lang="en-US" smtClean="0"/>
              <a:t>7/27/26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2DC9BD-DD2D-43DA-B314-EF67383F9B83}" type="slidenum">
              <a:rPr lang="en-US" smtClean="0"/>
              <a:t>‹#›</a:t>
            </a:fld>
            <a:endParaRPr lang="en-US"/>
          </a:p>
        </p:txBody>
      </p:sp>
    </p:spTree>
    <p:extLst>
      <p:ext uri="{BB962C8B-B14F-4D97-AF65-F5344CB8AC3E}">
        <p14:creationId xmlns:p14="http://schemas.microsoft.com/office/powerpoint/2010/main" val="2066230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75000"/>
                  </a:schemeClr>
                </a:solidFill>
              </a:defRPr>
            </a:lvl1pPr>
          </a:lstStyle>
          <a:p>
            <a:fld id="{029A3426-D6C9-4EE2-9DAE-2B70E758EA19}" type="datetimeFigureOut">
              <a:rPr lang="en-US" smtClean="0"/>
              <a:t>7/27/26</a:t>
            </a:fld>
            <a:endParaRPr lang="en-US"/>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75000"/>
                  </a:schemeClr>
                </a:solidFill>
              </a:defRPr>
            </a:lvl1pPr>
          </a:lstStyle>
          <a:p>
            <a:fld id="{BB2DC9BD-DD2D-43DA-B314-EF67383F9B83}" type="slidenum">
              <a:rPr lang="en-US" smtClean="0"/>
              <a:t>‹#›</a:t>
            </a:fld>
            <a:endParaRPr lang="en-US"/>
          </a:p>
        </p:txBody>
      </p:sp>
    </p:spTree>
    <p:extLst>
      <p:ext uri="{BB962C8B-B14F-4D97-AF65-F5344CB8AC3E}">
        <p14:creationId xmlns:p14="http://schemas.microsoft.com/office/powerpoint/2010/main" val="25870260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aws.amazon.com/marketplace/seller-profile?id=seller-gqopqcki66fjk" TargetMode="External"/><Relationship Id="rId3" Type="http://schemas.openxmlformats.org/officeDocument/2006/relationships/hyperlink" Target="mailto:anhowad@aws.com" TargetMode="External"/><Relationship Id="rId7" Type="http://schemas.openxmlformats.org/officeDocument/2006/relationships/hyperlink" Target="mailto:https://aws.amazon.com/marketplace/seller-profile?id=cbf66074-20f8-466e-8953-65156e3b771d" TargetMode="Externa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hyperlink" Target="https://www.softwebsolutions.com/aws-services.html" TargetMode="External"/><Relationship Id="rId5" Type="http://schemas.openxmlformats.org/officeDocument/2006/relationships/hyperlink" Target="mailto:Gavin.Kirk@avnet.com" TargetMode="External"/><Relationship Id="rId10" Type="http://schemas.openxmlformats.org/officeDocument/2006/relationships/image" Target="../media/image3.png"/><Relationship Id="rId4" Type="http://schemas.openxmlformats.org/officeDocument/2006/relationships/hyperlink" Target="mailto:jen.dixon@amazon.com" TargetMode="External"/><Relationship Id="rId9" Type="http://schemas.openxmlformats.org/officeDocument/2006/relationships/image" Target="../media/image2.svg"/></Relationships>
</file>

<file path=ppt/slides/_rels/slide2.xml.rels><?xml version="1.0" encoding="UTF-8" standalone="yes"?>
<Relationships xmlns="http://schemas.openxmlformats.org/package/2006/relationships"><Relationship Id="rId8" Type="http://schemas.openxmlformats.org/officeDocument/2006/relationships/hyperlink" Target="https://www.softwebsolutions.com/aws-services.html" TargetMode="External"/><Relationship Id="rId13" Type="http://schemas.openxmlformats.org/officeDocument/2006/relationships/hyperlink" Target="mailto:vibhu@softwebsolutions.com" TargetMode="External"/><Relationship Id="rId18" Type="http://schemas.openxmlformats.org/officeDocument/2006/relationships/image" Target="../media/image3.png"/><Relationship Id="rId3" Type="http://schemas.openxmlformats.org/officeDocument/2006/relationships/hyperlink" Target="mailto:anhowad@amazon.com" TargetMode="External"/><Relationship Id="rId21" Type="http://schemas.openxmlformats.org/officeDocument/2006/relationships/image" Target="../media/image5.png"/><Relationship Id="rId7" Type="http://schemas.openxmlformats.org/officeDocument/2006/relationships/hyperlink" Target="https://www.avnet.com/wps/portal/us/solutions/iot/partners/aws/" TargetMode="External"/><Relationship Id="rId12" Type="http://schemas.openxmlformats.org/officeDocument/2006/relationships/hyperlink" Target="mailto:phil.heine@avnet.com" TargetMode="External"/><Relationship Id="rId17" Type="http://schemas.openxmlformats.org/officeDocument/2006/relationships/image" Target="../media/image2.svg"/><Relationship Id="rId2" Type="http://schemas.openxmlformats.org/officeDocument/2006/relationships/image" Target="../media/image1.jpeg"/><Relationship Id="rId16" Type="http://schemas.openxmlformats.org/officeDocument/2006/relationships/hyperlink" Target="mailto:gm.krishna@avnet.com" TargetMode="External"/><Relationship Id="rId20"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apn-portal.lightning.force.com/lightning/r/Account/0018a00001qmMaWAAU/view" TargetMode="External"/><Relationship Id="rId11" Type="http://schemas.openxmlformats.org/officeDocument/2006/relationships/hyperlink" Target="mailto:gavin.kirk@avnet.com" TargetMode="External"/><Relationship Id="rId5" Type="http://schemas.openxmlformats.org/officeDocument/2006/relationships/hyperlink" Target="mailto:Gavin.Kirk@avnet.com" TargetMode="External"/><Relationship Id="rId15" Type="http://schemas.openxmlformats.org/officeDocument/2006/relationships/hyperlink" Target="mailto:Ankit.Zaveri@avnet.eu" TargetMode="External"/><Relationship Id="rId23" Type="http://schemas.openxmlformats.org/officeDocument/2006/relationships/image" Target="../media/image7.png"/><Relationship Id="rId10" Type="http://schemas.openxmlformats.org/officeDocument/2006/relationships/hyperlink" Target="mailto:gvg@amazon.com" TargetMode="External"/><Relationship Id="rId19" Type="http://schemas.openxmlformats.org/officeDocument/2006/relationships/hyperlink" Target="https://aws.amazon.com/marketplace/pp/prodview-2yodtsc4d5a6i?sr=0-1&amp;ref_=beagle&amp;applicationId=AWSMPContessa" TargetMode="External"/><Relationship Id="rId4" Type="http://schemas.openxmlformats.org/officeDocument/2006/relationships/hyperlink" Target="mailto:jen.dixon@amazon.com" TargetMode="External"/><Relationship Id="rId9" Type="http://schemas.openxmlformats.org/officeDocument/2006/relationships/hyperlink" Target="https://aws.amazon.com/marketplace/seller-profile?id=seller-gqopqcki66fjk" TargetMode="External"/><Relationship Id="rId14" Type="http://schemas.openxmlformats.org/officeDocument/2006/relationships/hyperlink" Target="mailto:chad.dirks@softwebsolutions.com" TargetMode="External"/><Relationship Id="rId22"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person&#10;&#10;Description generated with high confidence">
            <a:extLst>
              <a:ext uri="{FF2B5EF4-FFF2-40B4-BE49-F238E27FC236}">
                <a16:creationId xmlns:a16="http://schemas.microsoft.com/office/drawing/2014/main" id="{AFAC1D6C-0A94-4C15-8CC1-B1A95C115162}"/>
              </a:ext>
            </a:extLst>
          </p:cNvPr>
          <p:cNvPicPr>
            <a:picLocks noChangeAspect="1"/>
          </p:cNvPicPr>
          <p:nvPr/>
        </p:nvPicPr>
        <p:blipFill rotWithShape="1">
          <a:blip r:embed="rId2">
            <a:extLst>
              <a:ext uri="{28A0092B-C50C-407E-A947-70E740481C1C}">
                <a14:useLocalDpi xmlns:a14="http://schemas.microsoft.com/office/drawing/2010/main" val="0"/>
              </a:ext>
            </a:extLst>
          </a:blip>
          <a:srcRect t="-1" b="50634"/>
          <a:stretch/>
        </p:blipFill>
        <p:spPr>
          <a:xfrm>
            <a:off x="-6919" y="0"/>
            <a:ext cx="7786238" cy="1836174"/>
          </a:xfrm>
          <a:prstGeom prst="rect">
            <a:avLst/>
          </a:prstGeom>
        </p:spPr>
      </p:pic>
      <p:pic>
        <p:nvPicPr>
          <p:cNvPr id="29" name="Picture 28" descr="A picture containing person&#10;&#10;Description generated with high confidence">
            <a:extLst>
              <a:ext uri="{FF2B5EF4-FFF2-40B4-BE49-F238E27FC236}">
                <a16:creationId xmlns:a16="http://schemas.microsoft.com/office/drawing/2014/main" id="{AF12CC82-4D57-4ACA-BEDF-C485AF448C11}"/>
              </a:ext>
            </a:extLst>
          </p:cNvPr>
          <p:cNvPicPr>
            <a:picLocks noChangeAspect="1"/>
          </p:cNvPicPr>
          <p:nvPr/>
        </p:nvPicPr>
        <p:blipFill rotWithShape="1">
          <a:blip r:embed="rId2">
            <a:extLst>
              <a:ext uri="{28A0092B-C50C-407E-A947-70E740481C1C}">
                <a14:useLocalDpi xmlns:a14="http://schemas.microsoft.com/office/drawing/2010/main" val="0"/>
              </a:ext>
            </a:extLst>
          </a:blip>
          <a:srcRect t="40883" b="50634"/>
          <a:stretch/>
        </p:blipFill>
        <p:spPr>
          <a:xfrm flipH="1">
            <a:off x="0" y="9688746"/>
            <a:ext cx="7786238" cy="376349"/>
          </a:xfrm>
          <a:prstGeom prst="rect">
            <a:avLst/>
          </a:prstGeom>
        </p:spPr>
      </p:pic>
      <p:sp>
        <p:nvSpPr>
          <p:cNvPr id="7" name="TextBox 6">
            <a:extLst>
              <a:ext uri="{FF2B5EF4-FFF2-40B4-BE49-F238E27FC236}">
                <a16:creationId xmlns:a16="http://schemas.microsoft.com/office/drawing/2014/main" id="{D5651156-69E7-4735-BDCC-834938B0844C}"/>
              </a:ext>
            </a:extLst>
          </p:cNvPr>
          <p:cNvSpPr txBox="1"/>
          <p:nvPr/>
        </p:nvSpPr>
        <p:spPr>
          <a:xfrm>
            <a:off x="132810" y="228557"/>
            <a:ext cx="3477081" cy="830997"/>
          </a:xfrm>
          <a:prstGeom prst="rect">
            <a:avLst/>
          </a:prstGeom>
          <a:noFill/>
        </p:spPr>
        <p:txBody>
          <a:bodyPr wrap="square" rtlCol="0">
            <a:spAutoFit/>
          </a:bodyPr>
          <a:lstStyle/>
          <a:p>
            <a:r>
              <a:rPr lang="en-US" sz="2400" dirty="0">
                <a:solidFill>
                  <a:schemeClr val="bg1"/>
                </a:solidFill>
                <a:latin typeface="Amazon Ember Light" panose="020B0403020204020204"/>
                <a:ea typeface="Amazon Ember Light" panose="020B0403020204020204" pitchFamily="34" charset="0"/>
                <a:cs typeface="Amazon Ember Light" panose="020B0403020204020204" pitchFamily="34" charset="0"/>
              </a:rPr>
              <a:t>Avnet &amp; AWS Data Center Automation</a:t>
            </a:r>
          </a:p>
        </p:txBody>
      </p:sp>
      <p:cxnSp>
        <p:nvCxnSpPr>
          <p:cNvPr id="11" name="Straight Connector 10">
            <a:extLst>
              <a:ext uri="{FF2B5EF4-FFF2-40B4-BE49-F238E27FC236}">
                <a16:creationId xmlns:a16="http://schemas.microsoft.com/office/drawing/2014/main" id="{F7A15615-36F1-4EDB-BCBF-894C5D18A103}"/>
              </a:ext>
            </a:extLst>
          </p:cNvPr>
          <p:cNvCxnSpPr>
            <a:cxnSpLocks/>
          </p:cNvCxnSpPr>
          <p:nvPr/>
        </p:nvCxnSpPr>
        <p:spPr>
          <a:xfrm>
            <a:off x="6035260" y="194110"/>
            <a:ext cx="0" cy="44994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22" name="Table 21">
            <a:extLst>
              <a:ext uri="{FF2B5EF4-FFF2-40B4-BE49-F238E27FC236}">
                <a16:creationId xmlns:a16="http://schemas.microsoft.com/office/drawing/2014/main" id="{9644E7C2-6758-47BF-A088-0076312186E1}"/>
              </a:ext>
            </a:extLst>
          </p:cNvPr>
          <p:cNvGraphicFramePr>
            <a:graphicFrameLocks noGrp="1"/>
          </p:cNvGraphicFramePr>
          <p:nvPr>
            <p:extLst>
              <p:ext uri="{D42A27DB-BD31-4B8C-83A1-F6EECF244321}">
                <p14:modId xmlns:p14="http://schemas.microsoft.com/office/powerpoint/2010/main" val="3556391310"/>
              </p:ext>
            </p:extLst>
          </p:nvPr>
        </p:nvGraphicFramePr>
        <p:xfrm>
          <a:off x="-44245" y="1588823"/>
          <a:ext cx="7860889" cy="533400"/>
        </p:xfrm>
        <a:graphic>
          <a:graphicData uri="http://schemas.openxmlformats.org/drawingml/2006/table">
            <a:tbl>
              <a:tblPr firstRow="1" bandRow="1">
                <a:tableStyleId>{5C22544A-7EE6-4342-B048-85BDC9FD1C3A}</a:tableStyleId>
              </a:tblPr>
              <a:tblGrid>
                <a:gridCol w="1858430">
                  <a:extLst>
                    <a:ext uri="{9D8B030D-6E8A-4147-A177-3AD203B41FA5}">
                      <a16:colId xmlns:a16="http://schemas.microsoft.com/office/drawing/2014/main" val="3962936347"/>
                    </a:ext>
                  </a:extLst>
                </a:gridCol>
                <a:gridCol w="2498418">
                  <a:extLst>
                    <a:ext uri="{9D8B030D-6E8A-4147-A177-3AD203B41FA5}">
                      <a16:colId xmlns:a16="http://schemas.microsoft.com/office/drawing/2014/main" val="1136687728"/>
                    </a:ext>
                  </a:extLst>
                </a:gridCol>
                <a:gridCol w="2629313">
                  <a:extLst>
                    <a:ext uri="{9D8B030D-6E8A-4147-A177-3AD203B41FA5}">
                      <a16:colId xmlns:a16="http://schemas.microsoft.com/office/drawing/2014/main" val="2434232855"/>
                    </a:ext>
                  </a:extLst>
                </a:gridCol>
                <a:gridCol w="874728">
                  <a:extLst>
                    <a:ext uri="{9D8B030D-6E8A-4147-A177-3AD203B41FA5}">
                      <a16:colId xmlns:a16="http://schemas.microsoft.com/office/drawing/2014/main" val="3769194526"/>
                    </a:ext>
                  </a:extLst>
                </a:gridCol>
              </a:tblGrid>
              <a:tr h="408651">
                <a:tc>
                  <a:txBody>
                    <a:bodyPr/>
                    <a:lstStyle/>
                    <a:p>
                      <a:pPr algn="ctr"/>
                      <a:r>
                        <a:rPr lang="en-US" sz="900" b="0" dirty="0">
                          <a:latin typeface="Amazon Ember Light" panose="020B0403020204020204"/>
                          <a:cs typeface="Arial"/>
                        </a:rPr>
                        <a:t>FIELD ENGAGEMENT PROGRAMS: </a:t>
                      </a:r>
                    </a:p>
                    <a:p>
                      <a:pPr algn="ctr"/>
                      <a:r>
                        <a:rPr lang="en-US" sz="900" b="0" dirty="0">
                          <a:latin typeface="Amazon Ember Light" panose="020B0403020204020204"/>
                          <a:cs typeface="Arial"/>
                        </a:rPr>
                        <a:t>ACE, ISV-A, MAP, AWS Marketplace</a:t>
                      </a:r>
                      <a:endParaRPr lang="en-US" sz="900" b="0" dirty="0">
                        <a:highlight>
                          <a:srgbClr val="00FF00"/>
                        </a:highlight>
                        <a:latin typeface="Amazon Ember Light" panose="020B0403020204020204"/>
                        <a:cs typeface="Aria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77A685"/>
                    </a:solidFill>
                  </a:tcPr>
                </a:tc>
                <a:tc>
                  <a:txBody>
                    <a:bodyPr/>
                    <a:lstStyle/>
                    <a:p>
                      <a:pPr algn="ctr"/>
                      <a:r>
                        <a:rPr lang="en-US" sz="900" b="0" dirty="0">
                          <a:latin typeface="Amazon Ember Light" panose="020B0403020204020204"/>
                          <a:cs typeface="Arial"/>
                        </a:rPr>
                        <a:t>CERTIFICATIONS / COMPETENCIES: Foundational: 22, Technical: 9, Pro 3 / ISV &amp; HW IoT Comp., Gen AI and M&amp;M (MAP) Comp’s in process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77A685"/>
                    </a:solidFill>
                  </a:tcPr>
                </a:tc>
                <a:tc>
                  <a:txBody>
                    <a:bodyPr/>
                    <a:lstStyle/>
                    <a:p>
                      <a:pPr algn="ctr"/>
                      <a:r>
                        <a:rPr lang="en-US" sz="1000" b="0" dirty="0">
                          <a:latin typeface="Amazon Ember Light" panose="020B0403020204020204"/>
                          <a:cs typeface="Arial"/>
                        </a:rPr>
                        <a:t>APN PARTNER LEVEL:</a:t>
                      </a:r>
                      <a:r>
                        <a:rPr lang="en-US" sz="900" b="0" dirty="0">
                          <a:latin typeface="Amazon Ember Light" panose="020B0403020204020204"/>
                          <a:cs typeface="Arial"/>
                        </a:rPr>
                        <a:t>, SW/ISV FTR and Differentiated, HW (Validated, 11 devices qualified) and Services Path (</a:t>
                      </a:r>
                      <a:r>
                        <a:rPr lang="en-US" sz="1000" b="0" dirty="0">
                          <a:latin typeface="Amazon Ember Light" panose="020B0403020204020204"/>
                          <a:cs typeface="Arial"/>
                        </a:rPr>
                        <a:t>Advanced Tier)</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77A685"/>
                    </a:solidFill>
                  </a:tcPr>
                </a:tc>
                <a:tc>
                  <a:txBody>
                    <a:bodyPr/>
                    <a:lstStyle/>
                    <a:p>
                      <a:pPr algn="ctr"/>
                      <a:r>
                        <a:rPr lang="en-US" sz="1000" b="0" dirty="0">
                          <a:latin typeface="Amazon Ember Light" panose="020B0403020204020204"/>
                          <a:cs typeface="Arial"/>
                        </a:rPr>
                        <a:t>SPMS ID: 1840025</a:t>
                      </a:r>
                      <a:endParaRPr lang="en-US" sz="1000" b="0" dirty="0">
                        <a:highlight>
                          <a:srgbClr val="00FF00"/>
                        </a:highlight>
                        <a:latin typeface="Amazon Ember Light" panose="020B0403020204020204"/>
                        <a:cs typeface="Arial"/>
                      </a:endParaRPr>
                    </a:p>
                  </a:txBody>
                  <a:tcPr anchor="ctr">
                    <a:lnL w="28575" cap="flat" cmpd="sng" algn="ctr">
                      <a:solidFill>
                        <a:schemeClr val="bg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rgbClr val="77A685"/>
                    </a:solidFill>
                  </a:tcPr>
                </a:tc>
                <a:extLst>
                  <a:ext uri="{0D108BD9-81ED-4DB2-BD59-A6C34878D82A}">
                    <a16:rowId xmlns:a16="http://schemas.microsoft.com/office/drawing/2014/main" val="1277457146"/>
                  </a:ext>
                </a:extLst>
              </a:tr>
            </a:tbl>
          </a:graphicData>
        </a:graphic>
      </p:graphicFrame>
      <p:graphicFrame>
        <p:nvGraphicFramePr>
          <p:cNvPr id="25" name="Table 24">
            <a:extLst>
              <a:ext uri="{FF2B5EF4-FFF2-40B4-BE49-F238E27FC236}">
                <a16:creationId xmlns:a16="http://schemas.microsoft.com/office/drawing/2014/main" id="{01D7F734-13B9-4971-84D0-F2F38D72A41B}"/>
              </a:ext>
            </a:extLst>
          </p:cNvPr>
          <p:cNvGraphicFramePr>
            <a:graphicFrameLocks noGrp="1"/>
          </p:cNvGraphicFramePr>
          <p:nvPr>
            <p:extLst>
              <p:ext uri="{D42A27DB-BD31-4B8C-83A1-F6EECF244321}">
                <p14:modId xmlns:p14="http://schemas.microsoft.com/office/powerpoint/2010/main" val="1465319350"/>
              </p:ext>
            </p:extLst>
          </p:nvPr>
        </p:nvGraphicFramePr>
        <p:xfrm>
          <a:off x="4875775" y="2136127"/>
          <a:ext cx="2889250" cy="2729692"/>
        </p:xfrm>
        <a:graphic>
          <a:graphicData uri="http://schemas.openxmlformats.org/drawingml/2006/table">
            <a:tbl>
              <a:tblPr firstRow="1" bandRow="1">
                <a:tableStyleId>{EB344D84-9AFB-497E-A393-DC336BA19D2E}</a:tableStyleId>
              </a:tblPr>
              <a:tblGrid>
                <a:gridCol w="2889250">
                  <a:extLst>
                    <a:ext uri="{9D8B030D-6E8A-4147-A177-3AD203B41FA5}">
                      <a16:colId xmlns:a16="http://schemas.microsoft.com/office/drawing/2014/main" val="2936317640"/>
                    </a:ext>
                  </a:extLst>
                </a:gridCol>
              </a:tblGrid>
              <a:tr h="2456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dirty="0">
                          <a:latin typeface="Amazon Ember Light" panose="020B0403020204020204"/>
                          <a:cs typeface="Arial" panose="020B0604020202020204" pitchFamily="34" charset="0"/>
                        </a:rPr>
                        <a:t>1-MINUTE OVERVIEW</a:t>
                      </a:r>
                      <a:endParaRPr lang="en-US" sz="1100" b="0" dirty="0">
                        <a:solidFill>
                          <a:schemeClr val="bg1"/>
                        </a:solidFill>
                        <a:latin typeface="Amazon Ember Light" panose="020B0403020204020204"/>
                        <a:cs typeface="Arial" panose="020B0604020202020204" pitchFamily="34" charset="0"/>
                      </a:endParaRPr>
                    </a:p>
                  </a:txBody>
                  <a:tcPr anchor="ctr">
                    <a:lnL>
                      <a:noFill/>
                    </a:lnL>
                    <a:lnR>
                      <a:noFill/>
                    </a:lnR>
                    <a:lnT w="25400" cmpd="sng">
                      <a:noFill/>
                    </a:lnT>
                    <a:lnB w="25400" cmpd="sng">
                      <a:noFill/>
                    </a:lnB>
                    <a:lnTlToBr w="12700" cmpd="sng">
                      <a:noFill/>
                      <a:prstDash val="solid"/>
                    </a:lnTlToBr>
                    <a:lnBlToTr w="12700" cmpd="sng">
                      <a:noFill/>
                      <a:prstDash val="solid"/>
                    </a:lnBlToTr>
                    <a:solidFill>
                      <a:srgbClr val="77A685"/>
                    </a:solidFill>
                  </a:tcPr>
                </a:tc>
                <a:extLst>
                  <a:ext uri="{0D108BD9-81ED-4DB2-BD59-A6C34878D82A}">
                    <a16:rowId xmlns:a16="http://schemas.microsoft.com/office/drawing/2014/main" val="1184380144"/>
                  </a:ext>
                </a:extLst>
              </a:tr>
              <a:tr h="2470612">
                <a:tc>
                  <a:txBody>
                    <a:bodyPr/>
                    <a:lstStyle/>
                    <a:p>
                      <a:r>
                        <a:rPr lang="en-US" sz="900">
                          <a:latin typeface="Amazon Ember Light" panose="020B0403020204020204"/>
                          <a:cs typeface="Arial" panose="020B0604020202020204" pitchFamily="34" charset="0"/>
                        </a:rPr>
                        <a:t>Avnet, is a $26.5B (FY23) corporation with a worldwide footprint, and a global HQ in Phoenix, AZ, USA.  Avnet’s legacy as an electronic hardware component technology solutions provider and distributor, with over 100 years of success, positions it to be a trusted partner for customers and AWS. Avnet has invested heavily in IoT and Edge AI enablement, and development capabilities - adding experienced hardware, software, and cloud developers organically and through acquisition. </a:t>
                      </a:r>
                    </a:p>
                    <a:p>
                      <a:br>
                        <a:rPr lang="en-US" sz="900">
                          <a:latin typeface="Amazon Ember Light" panose="020B0403020204020204"/>
                          <a:cs typeface="Arial" panose="020B0604020202020204" pitchFamily="34" charset="0"/>
                        </a:rPr>
                      </a:br>
                      <a:r>
                        <a:rPr lang="en-US" sz="900">
                          <a:latin typeface="Amazon Ember Light" panose="020B0403020204020204"/>
                          <a:cs typeface="Arial" panose="020B0604020202020204" pitchFamily="34" charset="0"/>
                        </a:rPr>
                        <a:t>Avnet has built /IOTCONNECT Solution Accelerator Software SaaS on AWS. For data centers, /IOTCONNECT combines with AWS IoT Core, Greengrass, Bedrock, and SageMaker so operators can simplify, accelerate, secure, and scale facility automation on AWS.</a:t>
                      </a:r>
                    </a:p>
                  </a:txBody>
                  <a:tcPr marL="137160" marR="137160" marT="137160" marB="137160">
                    <a:lnL>
                      <a:noFill/>
                    </a:lnL>
                    <a:lnR>
                      <a:noFill/>
                    </a:lnR>
                    <a:lnT w="25400" cmpd="sng">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3395458043"/>
                  </a:ext>
                </a:extLst>
              </a:tr>
            </a:tbl>
          </a:graphicData>
        </a:graphic>
      </p:graphicFrame>
      <p:graphicFrame>
        <p:nvGraphicFramePr>
          <p:cNvPr id="26" name="Table 25">
            <a:extLst>
              <a:ext uri="{FF2B5EF4-FFF2-40B4-BE49-F238E27FC236}">
                <a16:creationId xmlns:a16="http://schemas.microsoft.com/office/drawing/2014/main" id="{B4D1CDD7-B0CA-4453-BE04-79A396487730}"/>
              </a:ext>
            </a:extLst>
          </p:cNvPr>
          <p:cNvGraphicFramePr>
            <a:graphicFrameLocks noGrp="1"/>
          </p:cNvGraphicFramePr>
          <p:nvPr>
            <p:extLst>
              <p:ext uri="{D42A27DB-BD31-4B8C-83A1-F6EECF244321}">
                <p14:modId xmlns:p14="http://schemas.microsoft.com/office/powerpoint/2010/main" val="85205143"/>
              </p:ext>
            </p:extLst>
          </p:nvPr>
        </p:nvGraphicFramePr>
        <p:xfrm>
          <a:off x="-10308" y="2141995"/>
          <a:ext cx="4851399" cy="8130015"/>
        </p:xfrm>
        <a:graphic>
          <a:graphicData uri="http://schemas.openxmlformats.org/drawingml/2006/table">
            <a:tbl>
              <a:tblPr firstRow="1" bandRow="1">
                <a:tableStyleId>{5C22544A-7EE6-4342-B048-85BDC9FD1C3A}</a:tableStyleId>
              </a:tblPr>
              <a:tblGrid>
                <a:gridCol w="4851399">
                  <a:extLst>
                    <a:ext uri="{9D8B030D-6E8A-4147-A177-3AD203B41FA5}">
                      <a16:colId xmlns:a16="http://schemas.microsoft.com/office/drawing/2014/main" val="343925066"/>
                    </a:ext>
                  </a:extLst>
                </a:gridCol>
              </a:tblGrid>
              <a:tr h="258406">
                <a:tc>
                  <a:txBody>
                    <a:bodyPr/>
                    <a:lstStyle/>
                    <a:p>
                      <a:pPr algn="ctr"/>
                      <a:r>
                        <a:rPr lang="en-US" sz="1100" b="1" dirty="0">
                          <a:latin typeface="Amazon Ember Light" panose="020B0403020204020204"/>
                          <a:cs typeface="Arial"/>
                        </a:rPr>
                        <a:t>KEY SUMMARY QUESTIONS</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77A685"/>
                    </a:solidFill>
                  </a:tcPr>
                </a:tc>
                <a:extLst>
                  <a:ext uri="{0D108BD9-81ED-4DB2-BD59-A6C34878D82A}">
                    <a16:rowId xmlns:a16="http://schemas.microsoft.com/office/drawing/2014/main" val="931091857"/>
                  </a:ext>
                </a:extLst>
              </a:tr>
              <a:tr h="258406">
                <a:tc>
                  <a:txBody>
                    <a:bodyPr/>
                    <a:lstStyle/>
                    <a:p>
                      <a:r>
                        <a:rPr lang="en-US" sz="1100" b="1">
                          <a:latin typeface="Amazon Ember Light" panose="020B0403020204020204"/>
                          <a:cs typeface="Arial"/>
                        </a:rPr>
                        <a:t>What is the customer issue or opportunity?</a:t>
                      </a:r>
                    </a:p>
                  </a:txBody>
                  <a:tcPr marL="228600" anchor="ctr">
                    <a:lnT w="38100" cmpd="sng">
                      <a:noFill/>
                    </a:lnT>
                    <a:solidFill>
                      <a:schemeClr val="bg2"/>
                    </a:solidFill>
                  </a:tcPr>
                </a:tc>
                <a:extLst>
                  <a:ext uri="{0D108BD9-81ED-4DB2-BD59-A6C34878D82A}">
                    <a16:rowId xmlns:a16="http://schemas.microsoft.com/office/drawing/2014/main" val="2146805816"/>
                  </a:ext>
                </a:extLst>
              </a:tr>
              <a:tr h="807994">
                <a:tc>
                  <a:txBody>
                    <a:bodyPr/>
                    <a:lstStyle/>
                    <a:p>
                      <a:pPr>
                        <a:lnSpc>
                          <a:spcPts val="1200"/>
                        </a:lnSpc>
                      </a:pPr>
                      <a:r>
                        <a:rPr lang="en-US" sz="800" b="0" dirty="0">
                          <a:latin typeface="Amazon Ember Light" panose="020B0403020204020204"/>
                          <a:cs typeface="Arial" panose="020B0604020202020204" pitchFamily="34" charset="0"/>
                        </a:rPr>
                        <a:t>Data center operators run fragmented stacks—BMS for cooling, DCIM for rack power, SCADA for electrical—none of which talk to each other, while technicians still walk manual rounds. Unplanned failures cost ~$9,000 per minute of downtime, and energy regulations (EU EED) now demand verifiable PUE figures. Customers need an automation layer that unifies telemetry, predicts failures, and operationalizes IoT on AWS.</a:t>
                      </a:r>
                    </a:p>
                  </a:txBody>
                  <a:tcPr marL="228600">
                    <a:solidFill>
                      <a:schemeClr val="bg1"/>
                    </a:solidFill>
                  </a:tcPr>
                </a:tc>
                <a:extLst>
                  <a:ext uri="{0D108BD9-81ED-4DB2-BD59-A6C34878D82A}">
                    <a16:rowId xmlns:a16="http://schemas.microsoft.com/office/drawing/2014/main" val="1087548877"/>
                  </a:ext>
                </a:extLst>
              </a:tr>
              <a:tr h="258406">
                <a:tc>
                  <a:txBody>
                    <a:bodyPr/>
                    <a:lstStyle/>
                    <a:p>
                      <a:r>
                        <a:rPr lang="en-US" sz="1100" b="1">
                          <a:latin typeface="Amazon Ember Light" panose="020B0403020204020204"/>
                          <a:cs typeface="Arial"/>
                        </a:rPr>
                        <a:t>How does the APN Partner address the issue or opportunity?</a:t>
                      </a:r>
                    </a:p>
                  </a:txBody>
                  <a:tcPr marL="228600" anchor="ctr">
                    <a:solidFill>
                      <a:schemeClr val="bg2"/>
                    </a:solidFill>
                  </a:tcPr>
                </a:tc>
                <a:extLst>
                  <a:ext uri="{0D108BD9-81ED-4DB2-BD59-A6C34878D82A}">
                    <a16:rowId xmlns:a16="http://schemas.microsoft.com/office/drawing/2014/main" val="2405373096"/>
                  </a:ext>
                </a:extLst>
              </a:tr>
              <a:tr h="2129761">
                <a:tc>
                  <a:txBody>
                    <a:bodyPr/>
                    <a:lstStyle/>
                    <a:p>
                      <a:pPr marL="627063" indent="-627063" algn="l" defTabSz="777240" rtl="0" eaLnBrk="1" latinLnBrk="0" hangingPunct="1">
                        <a:lnSpc>
                          <a:spcPts val="1200"/>
                        </a:lnSpc>
                      </a:pPr>
                      <a:r>
                        <a:rPr lang="en-US" sz="800" b="1" kern="1200" dirty="0">
                          <a:solidFill>
                            <a:schemeClr val="dk1"/>
                          </a:solidFill>
                          <a:latin typeface="Amazon Ember Light"/>
                          <a:ea typeface="+mn-ea"/>
                          <a:cs typeface="Arial"/>
                        </a:rPr>
                        <a:t>SIMPLIFY</a:t>
                      </a:r>
                      <a:r>
                        <a:rPr lang="en-US" sz="800" b="0" kern="1200" dirty="0">
                          <a:solidFill>
                            <a:schemeClr val="dk1"/>
                          </a:solidFill>
                          <a:latin typeface="Amazon Ember Light"/>
                          <a:ea typeface="+mn-ea"/>
                          <a:cs typeface="Arial"/>
                        </a:rPr>
                        <a:t>  	Avnet helps customers simplify data center automation. With our IoT and Edge AI solution expertise, SaaS and design/development capabilities, we’ll guide operators to production by taking on part(s) of, or the whole solution, to suit the customers’ needs.  </a:t>
                      </a:r>
                    </a:p>
                    <a:p>
                      <a:pPr marL="627063" lvl="0" indent="-627063" algn="l" defTabSz="777240" rtl="0" eaLnBrk="1" latinLnBrk="0" hangingPunct="1">
                        <a:lnSpc>
                          <a:spcPts val="1200"/>
                        </a:lnSpc>
                        <a:buNone/>
                      </a:pPr>
                      <a:r>
                        <a:rPr lang="en-US" sz="800" b="1" kern="1200" dirty="0">
                          <a:solidFill>
                            <a:schemeClr val="dk1"/>
                          </a:solidFill>
                          <a:latin typeface="Amazon Ember Light"/>
                          <a:ea typeface="+mn-ea"/>
                          <a:cs typeface="Arial"/>
                        </a:rPr>
                        <a:t>ACCELERATE</a:t>
                      </a:r>
                      <a:r>
                        <a:rPr lang="en-US" sz="800" b="0" kern="1200" dirty="0">
                          <a:solidFill>
                            <a:schemeClr val="dk1"/>
                          </a:solidFill>
                          <a:latin typeface="Amazon Ember Light"/>
                          <a:ea typeface="+mn-ea"/>
                          <a:cs typeface="Arial"/>
                        </a:rPr>
                        <a:t> 	Avnet and their subsidiary Softweb Solutions deliver Data Center Operations Automation (DCOA) on /IOTCONNECT—real-time telemetry, predictive maintenance with digital twins, ITSM, compliance reporting, and Edge AI—deployed in weeks through a structured four-stage rollout. </a:t>
                      </a:r>
                    </a:p>
                    <a:p>
                      <a:pPr marL="627063" lvl="0" indent="-627063" algn="l" defTabSz="777240" rtl="0" eaLnBrk="1" latinLnBrk="0" hangingPunct="1">
                        <a:lnSpc>
                          <a:spcPts val="1200"/>
                        </a:lnSpc>
                        <a:buNone/>
                      </a:pPr>
                      <a:r>
                        <a:rPr lang="en-US" sz="800" b="1" kern="1200" dirty="0">
                          <a:solidFill>
                            <a:schemeClr val="dk1"/>
                          </a:solidFill>
                          <a:latin typeface="Amazon Ember Light"/>
                          <a:ea typeface="+mn-ea"/>
                          <a:cs typeface="Arial"/>
                        </a:rPr>
                        <a:t>SECURE</a:t>
                      </a:r>
                      <a:r>
                        <a:rPr lang="en-US" sz="800" b="0" kern="1200" dirty="0">
                          <a:solidFill>
                            <a:schemeClr val="dk1"/>
                          </a:solidFill>
                          <a:latin typeface="Amazon Ember Light"/>
                          <a:ea typeface="+mn-ea"/>
                          <a:cs typeface="Arial"/>
                        </a:rPr>
                        <a:t>  	Customers have peace of mind working with Avnet's development teams, with in-depth knowledge across sensors, edge devices, and secure end-to-end connectivity (X.509 certificates, encryption in transit and at rest, RBAC via Cognito), combined with Avnet’s embedded software and AWS cloud development expertise. </a:t>
                      </a:r>
                    </a:p>
                    <a:p>
                      <a:pPr marL="627063" lvl="0" indent="-627063" algn="l" defTabSz="777240" rtl="0" eaLnBrk="1" latinLnBrk="0" hangingPunct="1">
                        <a:lnSpc>
                          <a:spcPts val="1200"/>
                        </a:lnSpc>
                        <a:buNone/>
                      </a:pPr>
                      <a:r>
                        <a:rPr lang="en-US" sz="800" b="1" kern="1200" noProof="0" dirty="0">
                          <a:solidFill>
                            <a:schemeClr val="dk1"/>
                          </a:solidFill>
                          <a:latin typeface="Amazon Ember Light"/>
                          <a:ea typeface="+mn-ea"/>
                        </a:rPr>
                        <a:t>SCALE</a:t>
                      </a:r>
                      <a:r>
                        <a:rPr lang="en-US" sz="800" b="0" kern="1200" noProof="0" dirty="0">
                          <a:solidFill>
                            <a:schemeClr val="dk1"/>
                          </a:solidFill>
                          <a:latin typeface="Amazon Ember Light"/>
                          <a:ea typeface="+mn-ea"/>
                        </a:rPr>
                        <a:t> 	Avnet is the all-in-one partner that can securely scale a data center automation project end-to-end. From sourcing sensors and edge devices to managing endpoints with /IOTCONNECT, the platform replicates from a single 10,000 sq ft site to large multi-site portfolios with the same dashboards.</a:t>
                      </a:r>
                      <a:endParaRPr lang="en-US" sz="800" b="0" kern="1200" dirty="0">
                        <a:solidFill>
                          <a:schemeClr val="dk1"/>
                        </a:solidFill>
                        <a:latin typeface="Amazon Ember Light"/>
                        <a:ea typeface="+mn-ea"/>
                        <a:cs typeface="Arial"/>
                      </a:endParaRPr>
                    </a:p>
                  </a:txBody>
                  <a:tcPr marL="228600">
                    <a:solidFill>
                      <a:schemeClr val="bg1"/>
                    </a:solidFill>
                  </a:tcPr>
                </a:tc>
                <a:extLst>
                  <a:ext uri="{0D108BD9-81ED-4DB2-BD59-A6C34878D82A}">
                    <a16:rowId xmlns:a16="http://schemas.microsoft.com/office/drawing/2014/main" val="1828035147"/>
                  </a:ext>
                </a:extLst>
              </a:tr>
              <a:tr h="258406">
                <a:tc>
                  <a:txBody>
                    <a:bodyPr/>
                    <a:lstStyle/>
                    <a:p>
                      <a:r>
                        <a:rPr lang="en-US" sz="1100" b="1">
                          <a:latin typeface="Amazon Ember Light" panose="020B0403020204020204"/>
                          <a:cs typeface="Arial"/>
                        </a:rPr>
                        <a:t>How do they differentiate themselves?</a:t>
                      </a:r>
                    </a:p>
                  </a:txBody>
                  <a:tcPr marL="228600" anchor="ctr">
                    <a:solidFill>
                      <a:schemeClr val="bg2"/>
                    </a:solidFill>
                  </a:tcPr>
                </a:tc>
                <a:extLst>
                  <a:ext uri="{0D108BD9-81ED-4DB2-BD59-A6C34878D82A}">
                    <a16:rowId xmlns:a16="http://schemas.microsoft.com/office/drawing/2014/main" val="643630603"/>
                  </a:ext>
                </a:extLst>
              </a:tr>
              <a:tr h="840012">
                <a:tc>
                  <a:txBody>
                    <a:bodyPr/>
                    <a:lstStyle/>
                    <a:p>
                      <a:pPr>
                        <a:lnSpc>
                          <a:spcPts val="1200"/>
                        </a:lnSpc>
                      </a:pPr>
                      <a:r>
                        <a:rPr lang="en-US" sz="800" b="1" u="sng" kern="1200" dirty="0">
                          <a:solidFill>
                            <a:schemeClr val="dk1"/>
                          </a:solidFill>
                          <a:latin typeface="Amazon Ember Light"/>
                          <a:ea typeface="+mn-ea"/>
                          <a:cs typeface="+mn-cs"/>
                        </a:rPr>
                        <a:t>Hardware, Connectivity , Software, Cloud, and Professional Services -</a:t>
                      </a:r>
                      <a:r>
                        <a:rPr lang="en-US" sz="800" b="1" u="sng" kern="1200" dirty="0">
                          <a:solidFill>
                            <a:schemeClr val="dk1"/>
                          </a:solidFill>
                          <a:latin typeface="Amazon Ember Light"/>
                          <a:ea typeface="+mn-ea"/>
                          <a:cs typeface="+mn-cs"/>
                          <a:sym typeface="Wingdings" panose="05000000000000000000" pitchFamily="2" charset="2"/>
                        </a:rPr>
                        <a:t> </a:t>
                      </a:r>
                      <a:r>
                        <a:rPr lang="en-US" sz="800" b="1" u="sng" kern="1200" dirty="0">
                          <a:solidFill>
                            <a:schemeClr val="dk1"/>
                          </a:solidFill>
                          <a:latin typeface="Amazon Ember Light"/>
                          <a:ea typeface="+mn-ea"/>
                          <a:cs typeface="+mn-cs"/>
                        </a:rPr>
                        <a:t>All in One Place</a:t>
                      </a:r>
                    </a:p>
                    <a:p>
                      <a:pPr>
                        <a:lnSpc>
                          <a:spcPts val="1200"/>
                        </a:lnSpc>
                      </a:pPr>
                      <a:r>
                        <a:rPr lang="en-US" sz="800" b="0" kern="1200" dirty="0">
                          <a:solidFill>
                            <a:schemeClr val="dk1"/>
                          </a:solidFill>
                          <a:latin typeface="Amazon Ember Light"/>
                          <a:ea typeface="+mn-ea"/>
                          <a:cs typeface="+mn-cs"/>
                        </a:rPr>
                        <a:t>Avnet is unique in that it enables operators to solve data center challenges where solutions need all, or any combination of, sensor/edge hardware, /IOTCONNECT SaaS and cloud connectivity, and cloud-side development expertise. Open integrations span BMS, DCIM, SCADA, CMMS, and ITSM (ServiceNow, Jira SM, Freshservice, GLPI)—with AI/ML, GenAI runbooks, visualization, and back-office integration all under one organization. </a:t>
                      </a:r>
                    </a:p>
                  </a:txBody>
                  <a:tcPr marL="228600">
                    <a:solidFill>
                      <a:schemeClr val="bg1"/>
                    </a:solidFill>
                  </a:tcPr>
                </a:tc>
                <a:extLst>
                  <a:ext uri="{0D108BD9-81ED-4DB2-BD59-A6C34878D82A}">
                    <a16:rowId xmlns:a16="http://schemas.microsoft.com/office/drawing/2014/main" val="3975849117"/>
                  </a:ext>
                </a:extLst>
              </a:tr>
              <a:tr h="258406">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n-US" sz="1100" b="1">
                          <a:latin typeface="Amazon Ember Light" panose="020B0403020204020204"/>
                          <a:cs typeface="Arial"/>
                        </a:rPr>
                        <a:t>Where have they been successful?</a:t>
                      </a:r>
                    </a:p>
                  </a:txBody>
                  <a:tcPr marL="228600" anchor="ctr">
                    <a:solidFill>
                      <a:schemeClr val="bg2"/>
                    </a:solidFill>
                  </a:tcPr>
                </a:tc>
                <a:extLst>
                  <a:ext uri="{0D108BD9-81ED-4DB2-BD59-A6C34878D82A}">
                    <a16:rowId xmlns:a16="http://schemas.microsoft.com/office/drawing/2014/main" val="3837453245"/>
                  </a:ext>
                </a:extLst>
              </a:tr>
              <a:tr h="954856">
                <a:tc>
                  <a:txBody>
                    <a:bodyPr/>
                    <a:lstStyle/>
                    <a:p>
                      <a:pPr marL="0" marR="0" lvl="0" indent="0" algn="l" rtl="0" eaLnBrk="1" fontAlgn="auto" latinLnBrk="0" hangingPunct="1">
                        <a:lnSpc>
                          <a:spcPts val="1200"/>
                        </a:lnSpc>
                        <a:spcBef>
                          <a:spcPts val="0"/>
                        </a:spcBef>
                        <a:spcAft>
                          <a:spcPts val="0"/>
                        </a:spcAft>
                        <a:buClrTx/>
                        <a:buSzTx/>
                        <a:buFontTx/>
                        <a:buNone/>
                      </a:pPr>
                      <a:r>
                        <a:rPr lang="en-US" sz="800" b="1" u="sng" kern="1200" dirty="0">
                          <a:solidFill>
                            <a:schemeClr val="dk1"/>
                          </a:solidFill>
                          <a:latin typeface="Amazon Ember Light"/>
                          <a:ea typeface="+mn-ea"/>
                          <a:cs typeface="+mn-cs"/>
                        </a:rPr>
                        <a:t>100 Years of Solving Customers’ Problems</a:t>
                      </a:r>
                    </a:p>
                    <a:p>
                      <a:pPr marL="0" marR="0" lvl="0" indent="0" algn="l" rtl="0" eaLnBrk="1" fontAlgn="auto" latinLnBrk="0" hangingPunct="1">
                        <a:lnSpc>
                          <a:spcPts val="1200"/>
                        </a:lnSpc>
                        <a:spcBef>
                          <a:spcPts val="0"/>
                        </a:spcBef>
                        <a:spcAft>
                          <a:spcPts val="0"/>
                        </a:spcAft>
                        <a:buClrTx/>
                        <a:buSzTx/>
                        <a:buFontTx/>
                        <a:buNone/>
                      </a:pPr>
                      <a:r>
                        <a:rPr lang="en-US" sz="800" b="0" kern="1200" dirty="0">
                          <a:solidFill>
                            <a:schemeClr val="dk1"/>
                          </a:solidFill>
                          <a:latin typeface="Amazon Ember Light"/>
                          <a:ea typeface="+mn-ea"/>
                          <a:cs typeface="+mn-cs"/>
                        </a:rPr>
                        <a:t>Avnet helps operators put data center automation into production—intelligent infrastructure monitoring, predictive maintenance, energy optimization, and incident response automation. Deployed facilities average ~40% fewer human-error incidents, with a 90-day discover-deploy-decide journey and value validated at every stage.</a:t>
                      </a:r>
                    </a:p>
                  </a:txBody>
                  <a:tcPr marL="228600">
                    <a:noFill/>
                  </a:tcPr>
                </a:tc>
                <a:extLst>
                  <a:ext uri="{0D108BD9-81ED-4DB2-BD59-A6C34878D82A}">
                    <a16:rowId xmlns:a16="http://schemas.microsoft.com/office/drawing/2014/main" val="301996264"/>
                  </a:ext>
                </a:extLst>
              </a:tr>
              <a:tr h="258406">
                <a:tc>
                  <a:txBody>
                    <a:bodyPr/>
                    <a:lstStyle/>
                    <a:p>
                      <a:pPr marL="0" marR="0" lvl="0" indent="0" algn="l" rtl="0" eaLnBrk="1" fontAlgn="auto" latinLnBrk="0" hangingPunct="1">
                        <a:lnSpc>
                          <a:spcPct val="100000"/>
                        </a:lnSpc>
                        <a:spcBef>
                          <a:spcPts val="0"/>
                        </a:spcBef>
                        <a:spcAft>
                          <a:spcPts val="0"/>
                        </a:spcAft>
                        <a:buClrTx/>
                        <a:buSzTx/>
                        <a:buFontTx/>
                        <a:buNone/>
                      </a:pPr>
                      <a:r>
                        <a:rPr lang="en-US" sz="1100" b="1">
                          <a:latin typeface="Amazon Ember Light" panose="020B0403020204020204"/>
                          <a:cs typeface="Arial"/>
                        </a:rPr>
                        <a:t>What is the target customer engagement? </a:t>
                      </a:r>
                      <a:endParaRPr lang="en-US" sz="1100" b="1">
                        <a:latin typeface="Amazon Ember Light" panose="020B0403020204020204"/>
                        <a:cs typeface="Arial" panose="020B0604020202020204" pitchFamily="34" charset="0"/>
                      </a:endParaRPr>
                    </a:p>
                  </a:txBody>
                  <a:tcPr marL="228600" anchor="ctr">
                    <a:solidFill>
                      <a:schemeClr val="bg2"/>
                    </a:solidFill>
                  </a:tcPr>
                </a:tc>
                <a:extLst>
                  <a:ext uri="{0D108BD9-81ED-4DB2-BD59-A6C34878D82A}">
                    <a16:rowId xmlns:a16="http://schemas.microsoft.com/office/drawing/2014/main" val="2042238763"/>
                  </a:ext>
                </a:extLst>
              </a:tr>
              <a:tr h="807994">
                <a:tc>
                  <a:txBody>
                    <a:bodyPr/>
                    <a:lstStyle/>
                    <a:p>
                      <a:pPr marL="0" marR="0" lvl="0" indent="0" algn="l" defTabSz="777240" rtl="0" eaLnBrk="1" fontAlgn="auto" latinLnBrk="0" hangingPunct="1">
                        <a:lnSpc>
                          <a:spcPts val="1200"/>
                        </a:lnSpc>
                        <a:spcBef>
                          <a:spcPts val="0"/>
                        </a:spcBef>
                        <a:spcAft>
                          <a:spcPts val="0"/>
                        </a:spcAft>
                        <a:buClrTx/>
                        <a:buSzTx/>
                        <a:buFontTx/>
                        <a:buNone/>
                      </a:pPr>
                      <a:r>
                        <a:rPr lang="en-US" sz="800" b="1" u="sng" kern="1200" dirty="0">
                          <a:solidFill>
                            <a:schemeClr val="dk1"/>
                          </a:solidFill>
                          <a:latin typeface="Amazon Ember Light"/>
                          <a:ea typeface="+mn-ea"/>
                          <a:cs typeface="+mn-cs"/>
                        </a:rPr>
                        <a:t>Original Equipment Manufacturers (OEMS)</a:t>
                      </a:r>
                    </a:p>
                    <a:p>
                      <a:pPr marL="0" marR="0" lvl="0" indent="0" algn="l" defTabSz="777240" rtl="0" eaLnBrk="1" fontAlgn="auto" latinLnBrk="0" hangingPunct="1">
                        <a:lnSpc>
                          <a:spcPts val="1200"/>
                        </a:lnSpc>
                        <a:spcBef>
                          <a:spcPts val="0"/>
                        </a:spcBef>
                        <a:spcAft>
                          <a:spcPts val="0"/>
                        </a:spcAft>
                        <a:buClrTx/>
                        <a:buSzTx/>
                        <a:buFontTx/>
                        <a:buNone/>
                      </a:pPr>
                      <a:r>
                        <a:rPr lang="en-US" sz="800" b="0" kern="1200" dirty="0">
                          <a:solidFill>
                            <a:schemeClr val="dk1"/>
                          </a:solidFill>
                          <a:latin typeface="Amazon Ember Light"/>
                          <a:ea typeface="+mn-ea"/>
                          <a:cs typeface="+mn-cs"/>
                        </a:rPr>
                        <a:t>Targeting data center operators, colocation providers, and enterprises with critical on-prem facilities—from single 10,000 sq ft sites to 100,000+ sq ft multi-site portfolios. Average partner IoT deal size $250k to $500k, with repeatable mid-market delivery patterns also available.</a:t>
                      </a:r>
                    </a:p>
                  </a:txBody>
                  <a:tcPr marL="228600">
                    <a:noFill/>
                  </a:tcPr>
                </a:tc>
                <a:extLst>
                  <a:ext uri="{0D108BD9-81ED-4DB2-BD59-A6C34878D82A}">
                    <a16:rowId xmlns:a16="http://schemas.microsoft.com/office/drawing/2014/main" val="3225456740"/>
                  </a:ext>
                </a:extLst>
              </a:tr>
              <a:tr h="258406">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n-US" sz="1100" b="1">
                          <a:latin typeface="Amazon Ember Light" panose="020B0403020204020204"/>
                          <a:cs typeface="Arial"/>
                        </a:rPr>
                        <a:t>How do I get started?</a:t>
                      </a:r>
                    </a:p>
                  </a:txBody>
                  <a:tcPr marL="228600" anchor="ctr">
                    <a:solidFill>
                      <a:schemeClr val="bg2"/>
                    </a:solidFill>
                  </a:tcPr>
                </a:tc>
                <a:extLst>
                  <a:ext uri="{0D108BD9-81ED-4DB2-BD59-A6C34878D82A}">
                    <a16:rowId xmlns:a16="http://schemas.microsoft.com/office/drawing/2014/main" val="1005462004"/>
                  </a:ext>
                </a:extLst>
              </a:tr>
              <a:tr h="382488">
                <a:tc>
                  <a:txBody>
                    <a:bodyPr/>
                    <a:lstStyle/>
                    <a:p>
                      <a:pPr marL="0" marR="0" lvl="0" indent="0" algn="l" rtl="0" eaLnBrk="1" fontAlgn="auto" latinLnBrk="0" hangingPunct="1">
                        <a:lnSpc>
                          <a:spcPts val="1200"/>
                        </a:lnSpc>
                        <a:spcBef>
                          <a:spcPts val="0"/>
                        </a:spcBef>
                        <a:spcAft>
                          <a:spcPts val="0"/>
                        </a:spcAft>
                        <a:buClrTx/>
                        <a:buSzTx/>
                        <a:buFontTx/>
                        <a:buNone/>
                      </a:pPr>
                      <a:r>
                        <a:rPr lang="en-US" sz="800" baseline="0" dirty="0">
                          <a:latin typeface="Amazon Ember Light" panose="020B0403020204020204"/>
                          <a:cs typeface="Arial"/>
                        </a:rPr>
                        <a:t>AWS sellers can contact AWS Contact Andrew Howard, </a:t>
                      </a:r>
                      <a:r>
                        <a:rPr lang="en-US" sz="800" baseline="0" dirty="0">
                          <a:latin typeface="Amazon Ember Light" panose="020B0403020204020204"/>
                          <a:cs typeface="Arial"/>
                          <a:hlinkClick r:id="rId3"/>
                        </a:rPr>
                        <a:t>anhowad@aws.com</a:t>
                      </a:r>
                      <a:r>
                        <a:rPr lang="en-US" sz="800" baseline="0" dirty="0">
                          <a:latin typeface="Amazon Ember Light" panose="020B0403020204020204"/>
                          <a:cs typeface="Arial"/>
                        </a:rPr>
                        <a:t>, Jen Dixon </a:t>
                      </a:r>
                      <a:r>
                        <a:rPr lang="en-US" sz="800" baseline="0" dirty="0" err="1">
                          <a:latin typeface="Amazon Ember Light" panose="020B0403020204020204"/>
                          <a:cs typeface="Arial"/>
                          <a:hlinkClick r:id="rId4"/>
                        </a:rPr>
                        <a:t>jen.dixon</a:t>
                      </a:r>
                      <a:r>
                        <a:rPr lang="pl-PL" sz="800" baseline="0" dirty="0">
                          <a:latin typeface="Amazon Ember Light" panose="020B0403020204020204"/>
                          <a:cs typeface="Arial"/>
                          <a:hlinkClick r:id="rId4"/>
                        </a:rPr>
                        <a:t>@amazon.com</a:t>
                      </a:r>
                      <a:r>
                        <a:rPr lang="en-US" sz="800" baseline="0" dirty="0">
                          <a:latin typeface="Amazon Ember Light" panose="020B0403020204020204"/>
                          <a:cs typeface="Arial"/>
                        </a:rPr>
                        <a:t> , or Gavin Kirk </a:t>
                      </a:r>
                      <a:r>
                        <a:rPr lang="en-US" sz="800" baseline="0" dirty="0">
                          <a:latin typeface="Amazon Ember Light" panose="020B0403020204020204"/>
                          <a:cs typeface="Arial"/>
                          <a:hlinkClick r:id="rId5"/>
                        </a:rPr>
                        <a:t>Gavin.Kirk@avnet.com</a:t>
                      </a:r>
                      <a:endParaRPr lang="en-US" sz="800" baseline="0" dirty="0">
                        <a:highlight>
                          <a:srgbClr val="FFFF00"/>
                        </a:highlight>
                        <a:latin typeface="Amazon Ember Light" panose="020B0403020204020204"/>
                        <a:cs typeface="Arial"/>
                      </a:endParaRPr>
                    </a:p>
                  </a:txBody>
                  <a:tcPr marL="228600">
                    <a:solidFill>
                      <a:schemeClr val="bg1"/>
                    </a:solidFill>
                  </a:tcPr>
                </a:tc>
                <a:extLst>
                  <a:ext uri="{0D108BD9-81ED-4DB2-BD59-A6C34878D82A}">
                    <a16:rowId xmlns:a16="http://schemas.microsoft.com/office/drawing/2014/main" val="2926033030"/>
                  </a:ext>
                </a:extLst>
              </a:tr>
            </a:tbl>
          </a:graphicData>
        </a:graphic>
      </p:graphicFrame>
      <p:graphicFrame>
        <p:nvGraphicFramePr>
          <p:cNvPr id="32" name="Table 31">
            <a:extLst>
              <a:ext uri="{FF2B5EF4-FFF2-40B4-BE49-F238E27FC236}">
                <a16:creationId xmlns:a16="http://schemas.microsoft.com/office/drawing/2014/main" id="{EC124C95-4D12-4AAF-AEE2-D63A9C8700CF}"/>
              </a:ext>
            </a:extLst>
          </p:cNvPr>
          <p:cNvGraphicFramePr>
            <a:graphicFrameLocks noGrp="1"/>
          </p:cNvGraphicFramePr>
          <p:nvPr>
            <p:extLst>
              <p:ext uri="{D42A27DB-BD31-4B8C-83A1-F6EECF244321}">
                <p14:modId xmlns:p14="http://schemas.microsoft.com/office/powerpoint/2010/main" val="465938154"/>
              </p:ext>
            </p:extLst>
          </p:nvPr>
        </p:nvGraphicFramePr>
        <p:xfrm>
          <a:off x="4875920" y="4825183"/>
          <a:ext cx="2893326" cy="1973580"/>
        </p:xfrm>
        <a:graphic>
          <a:graphicData uri="http://schemas.openxmlformats.org/drawingml/2006/table">
            <a:tbl>
              <a:tblPr firstRow="1" bandRow="1">
                <a:tableStyleId>{5C22544A-7EE6-4342-B048-85BDC9FD1C3A}</a:tableStyleId>
              </a:tblPr>
              <a:tblGrid>
                <a:gridCol w="2893326">
                  <a:extLst>
                    <a:ext uri="{9D8B030D-6E8A-4147-A177-3AD203B41FA5}">
                      <a16:colId xmlns:a16="http://schemas.microsoft.com/office/drawing/2014/main" val="343925066"/>
                    </a:ext>
                  </a:extLst>
                </a:gridCol>
              </a:tblGrid>
              <a:tr h="245292">
                <a:tc>
                  <a:txBody>
                    <a:bodyPr/>
                    <a:lstStyle/>
                    <a:p>
                      <a:pPr algn="ctr"/>
                      <a:r>
                        <a:rPr lang="en-US" sz="1100" b="0">
                          <a:latin typeface="Amazon Ember Light" panose="020B0403020204020204"/>
                          <a:cs typeface="Arial"/>
                        </a:rPr>
                        <a:t>SALES MOTIONS</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77A685"/>
                    </a:solidFill>
                  </a:tcPr>
                </a:tc>
                <a:extLst>
                  <a:ext uri="{0D108BD9-81ED-4DB2-BD59-A6C34878D82A}">
                    <a16:rowId xmlns:a16="http://schemas.microsoft.com/office/drawing/2014/main" val="931091857"/>
                  </a:ext>
                </a:extLst>
              </a:tr>
              <a:tr h="241697">
                <a:tc>
                  <a:txBody>
                    <a:bodyPr/>
                    <a:lstStyle/>
                    <a:p>
                      <a:r>
                        <a:rPr lang="en-US" sz="1050" b="1">
                          <a:latin typeface="Amazon Ember Light" panose="020B0403020204020204"/>
                          <a:cs typeface="Arial"/>
                        </a:rPr>
                        <a:t>Purchase Options</a:t>
                      </a:r>
                    </a:p>
                  </a:txBody>
                  <a:tcPr marL="228600" anchor="ctr">
                    <a:lnT w="38100" cmpd="sng">
                      <a:noFill/>
                    </a:lnT>
                    <a:solidFill>
                      <a:schemeClr val="bg2"/>
                    </a:solidFill>
                  </a:tcPr>
                </a:tc>
                <a:extLst>
                  <a:ext uri="{0D108BD9-81ED-4DB2-BD59-A6C34878D82A}">
                    <a16:rowId xmlns:a16="http://schemas.microsoft.com/office/drawing/2014/main" val="2146805816"/>
                  </a:ext>
                </a:extLst>
              </a:tr>
              <a:tr h="216434">
                <a:tc>
                  <a:txBody>
                    <a:bodyPr/>
                    <a:lstStyle/>
                    <a:p>
                      <a:pPr lvl="0"/>
                      <a:r>
                        <a:rPr lang="en-US" sz="900" dirty="0">
                          <a:latin typeface="Amazon Ember Light" panose="020B0403020204020204"/>
                          <a:cs typeface="Arial"/>
                        </a:rPr>
                        <a:t>      SaaS                 Marketplace             BYOL</a:t>
                      </a:r>
                    </a:p>
                  </a:txBody>
                  <a:tcPr marL="228600">
                    <a:solidFill>
                      <a:schemeClr val="bg1"/>
                    </a:solidFill>
                  </a:tcPr>
                </a:tc>
                <a:extLst>
                  <a:ext uri="{0D108BD9-81ED-4DB2-BD59-A6C34878D82A}">
                    <a16:rowId xmlns:a16="http://schemas.microsoft.com/office/drawing/2014/main" val="1087548877"/>
                  </a:ext>
                </a:extLst>
              </a:tr>
              <a:tr h="238078">
                <a:tc>
                  <a:txBody>
                    <a:bodyPr/>
                    <a:lstStyle/>
                    <a:p>
                      <a:r>
                        <a:rPr lang="en-US" sz="1050" b="1" dirty="0">
                          <a:latin typeface="Amazon Ember Light" panose="020B0403020204020204"/>
                          <a:cs typeface="Arial"/>
                        </a:rPr>
                        <a:t>Deploy/Consulting Partners</a:t>
                      </a:r>
                    </a:p>
                  </a:txBody>
                  <a:tcPr marL="228600" anchor="ctr">
                    <a:solidFill>
                      <a:schemeClr val="bg2"/>
                    </a:solidFill>
                  </a:tcPr>
                </a:tc>
                <a:extLst>
                  <a:ext uri="{0D108BD9-81ED-4DB2-BD59-A6C34878D82A}">
                    <a16:rowId xmlns:a16="http://schemas.microsoft.com/office/drawing/2014/main" val="643630603"/>
                  </a:ext>
                </a:extLst>
              </a:tr>
              <a:tr h="346295">
                <a:tc>
                  <a:txBody>
                    <a:bodyPr/>
                    <a:lstStyle/>
                    <a:p>
                      <a:r>
                        <a:rPr lang="en-US" sz="900" dirty="0">
                          <a:latin typeface="Amazon Ember Light" panose="020B0403020204020204"/>
                          <a:cs typeface="Arial"/>
                        </a:rPr>
                        <a:t>Avnet/Softweb provides cloud strategy &amp; consulting services. </a:t>
                      </a:r>
                      <a:r>
                        <a:rPr lang="en-US" sz="900" dirty="0">
                          <a:latin typeface="Amazon Ember Light" panose="020B0403020204020204"/>
                          <a:cs typeface="Arial"/>
                          <a:hlinkClick r:id="rId6"/>
                        </a:rPr>
                        <a:t>More info here</a:t>
                      </a:r>
                      <a:r>
                        <a:rPr lang="en-US" sz="900" dirty="0">
                          <a:latin typeface="Amazon Ember Light" panose="020B0403020204020204"/>
                          <a:cs typeface="Arial"/>
                        </a:rPr>
                        <a:t>. Marketplace listings </a:t>
                      </a:r>
                      <a:r>
                        <a:rPr lang="en-US" sz="900" dirty="0">
                          <a:latin typeface="Amazon Ember Light" panose="020B0403020204020204"/>
                          <a:cs typeface="Arial"/>
                          <a:hlinkClick r:id="rId7"/>
                        </a:rPr>
                        <a:t>here</a:t>
                      </a:r>
                      <a:r>
                        <a:rPr lang="en-US" sz="900" dirty="0">
                          <a:latin typeface="Amazon Ember Light" panose="020B0403020204020204"/>
                          <a:cs typeface="Arial"/>
                        </a:rPr>
                        <a:t> &amp; </a:t>
                      </a:r>
                      <a:r>
                        <a:rPr lang="en-US" sz="900" dirty="0">
                          <a:latin typeface="Amazon Ember Light" panose="020B0403020204020204"/>
                          <a:cs typeface="Arial"/>
                          <a:hlinkClick r:id="rId8"/>
                        </a:rPr>
                        <a:t>here</a:t>
                      </a:r>
                      <a:endParaRPr lang="en-US" sz="900" dirty="0">
                        <a:latin typeface="Amazon Ember Light" panose="020B0403020204020204"/>
                        <a:cs typeface="Arial"/>
                      </a:endParaRPr>
                    </a:p>
                  </a:txBody>
                  <a:tcPr marL="228600">
                    <a:solidFill>
                      <a:schemeClr val="bg1"/>
                    </a:solidFill>
                  </a:tcPr>
                </a:tc>
                <a:extLst>
                  <a:ext uri="{0D108BD9-81ED-4DB2-BD59-A6C34878D82A}">
                    <a16:rowId xmlns:a16="http://schemas.microsoft.com/office/drawing/2014/main" val="3975849117"/>
                  </a:ext>
                </a:extLst>
              </a:tr>
              <a:tr h="238078">
                <a:tc>
                  <a:txBody>
                    <a:bodyPr/>
                    <a:lstStyle/>
                    <a:p>
                      <a:r>
                        <a:rPr lang="en-US" sz="1050" b="1" dirty="0">
                          <a:latin typeface="Amazon Ember Light" panose="020B0403020204020204"/>
                          <a:cs typeface="Arial"/>
                        </a:rPr>
                        <a:t>GEO Availability</a:t>
                      </a:r>
                    </a:p>
                  </a:txBody>
                  <a:tcPr marL="228600">
                    <a:solidFill>
                      <a:schemeClr val="bg2"/>
                    </a:solidFill>
                  </a:tcPr>
                </a:tc>
                <a:extLst>
                  <a:ext uri="{0D108BD9-81ED-4DB2-BD59-A6C34878D82A}">
                    <a16:rowId xmlns:a16="http://schemas.microsoft.com/office/drawing/2014/main" val="1853005032"/>
                  </a:ext>
                </a:extLst>
              </a:tr>
              <a:tr h="216434">
                <a:tc>
                  <a:txBody>
                    <a:bodyPr/>
                    <a:lstStyle/>
                    <a:p>
                      <a:r>
                        <a:rPr lang="en-US" sz="900" dirty="0">
                          <a:latin typeface="Amazon Ember Light" panose="020B0403020204020204"/>
                          <a:cs typeface="Arial"/>
                        </a:rPr>
                        <a:t>AMER, EMEA, APAC</a:t>
                      </a:r>
                    </a:p>
                  </a:txBody>
                  <a:tcPr marL="228600">
                    <a:solidFill>
                      <a:schemeClr val="bg1"/>
                    </a:solidFill>
                  </a:tcPr>
                </a:tc>
                <a:extLst>
                  <a:ext uri="{0D108BD9-81ED-4DB2-BD59-A6C34878D82A}">
                    <a16:rowId xmlns:a16="http://schemas.microsoft.com/office/drawing/2014/main" val="2319511717"/>
                  </a:ext>
                </a:extLst>
              </a:tr>
            </a:tbl>
          </a:graphicData>
        </a:graphic>
      </p:graphicFrame>
      <p:sp>
        <p:nvSpPr>
          <p:cNvPr id="33" name="TextBox 32">
            <a:extLst>
              <a:ext uri="{FF2B5EF4-FFF2-40B4-BE49-F238E27FC236}">
                <a16:creationId xmlns:a16="http://schemas.microsoft.com/office/drawing/2014/main" id="{E3BB401A-EBBB-49D1-8DE8-18525656BD2C}"/>
              </a:ext>
            </a:extLst>
          </p:cNvPr>
          <p:cNvSpPr txBox="1"/>
          <p:nvPr/>
        </p:nvSpPr>
        <p:spPr>
          <a:xfrm>
            <a:off x="5009591" y="5329400"/>
            <a:ext cx="258360" cy="261610"/>
          </a:xfrm>
          <a:prstGeom prst="rect">
            <a:avLst/>
          </a:prstGeom>
          <a:noFill/>
        </p:spPr>
        <p:txBody>
          <a:bodyPr wrap="square" rtlCol="0">
            <a:spAutoFit/>
          </a:bodyPr>
          <a:lstStyle/>
          <a:p>
            <a:r>
              <a:rPr lang="en-US" sz="1100" dirty="0">
                <a:solidFill>
                  <a:srgbClr val="444444"/>
                </a:solidFill>
                <a:latin typeface="Arial" panose="020B0604020202020204" pitchFamily="34" charset="0"/>
                <a:sym typeface="Wingdings" panose="05000000000000000000" pitchFamily="2" charset="2"/>
              </a:rPr>
              <a:t></a:t>
            </a:r>
            <a:r>
              <a:rPr lang="en-US" sz="900" dirty="0">
                <a:solidFill>
                  <a:srgbClr val="444444"/>
                </a:solidFill>
                <a:latin typeface="Arial" panose="020B0604020202020204" pitchFamily="34" charset="0"/>
                <a:sym typeface="Wingdings" panose="05000000000000000000" pitchFamily="2" charset="2"/>
              </a:rPr>
              <a:t> </a:t>
            </a:r>
            <a:endParaRPr lang="en-US" sz="900" dirty="0">
              <a:solidFill>
                <a:srgbClr val="444444"/>
              </a:solidFill>
              <a:latin typeface="Arial" panose="020B0604020202020204" pitchFamily="34" charset="0"/>
            </a:endParaRPr>
          </a:p>
        </p:txBody>
      </p:sp>
      <p:sp>
        <p:nvSpPr>
          <p:cNvPr id="35" name="TextBox 34">
            <a:extLst>
              <a:ext uri="{FF2B5EF4-FFF2-40B4-BE49-F238E27FC236}">
                <a16:creationId xmlns:a16="http://schemas.microsoft.com/office/drawing/2014/main" id="{00B6D95E-9CAB-4E29-B37F-BF1E87E895FA}"/>
              </a:ext>
            </a:extLst>
          </p:cNvPr>
          <p:cNvSpPr txBox="1"/>
          <p:nvPr/>
        </p:nvSpPr>
        <p:spPr>
          <a:xfrm>
            <a:off x="5033707" y="6144016"/>
            <a:ext cx="258360" cy="230832"/>
          </a:xfrm>
          <a:prstGeom prst="rect">
            <a:avLst/>
          </a:prstGeom>
          <a:noFill/>
        </p:spPr>
        <p:txBody>
          <a:bodyPr wrap="square" rtlCol="0">
            <a:spAutoFit/>
          </a:bodyPr>
          <a:lstStyle/>
          <a:p>
            <a:r>
              <a:rPr lang="en-US" sz="900">
                <a:solidFill>
                  <a:srgbClr val="444444"/>
                </a:solidFill>
                <a:latin typeface="Arial" panose="020B0604020202020204" pitchFamily="34" charset="0"/>
                <a:sym typeface="Wingdings" panose="05000000000000000000" pitchFamily="2" charset="2"/>
              </a:rPr>
              <a:t> </a:t>
            </a:r>
            <a:endParaRPr lang="en-US" sz="900">
              <a:solidFill>
                <a:srgbClr val="444444"/>
              </a:solidFill>
              <a:latin typeface="Arial" panose="020B0604020202020204" pitchFamily="34" charset="0"/>
            </a:endParaRPr>
          </a:p>
        </p:txBody>
      </p:sp>
      <p:sp>
        <p:nvSpPr>
          <p:cNvPr id="24" name="TextBox 23">
            <a:extLst>
              <a:ext uri="{FF2B5EF4-FFF2-40B4-BE49-F238E27FC236}">
                <a16:creationId xmlns:a16="http://schemas.microsoft.com/office/drawing/2014/main" id="{3FEE4317-F920-45C8-AF41-65777F5D105C}"/>
              </a:ext>
            </a:extLst>
          </p:cNvPr>
          <p:cNvSpPr txBox="1"/>
          <p:nvPr/>
        </p:nvSpPr>
        <p:spPr>
          <a:xfrm>
            <a:off x="6166377" y="9781579"/>
            <a:ext cx="1418978" cy="230832"/>
          </a:xfrm>
          <a:prstGeom prst="rect">
            <a:avLst/>
          </a:prstGeom>
          <a:noFill/>
        </p:spPr>
        <p:txBody>
          <a:bodyPr wrap="none" rtlCol="0">
            <a:spAutoFit/>
          </a:bodyPr>
          <a:lstStyle/>
          <a:p>
            <a:r>
              <a:rPr lang="en-US" sz="900">
                <a:solidFill>
                  <a:schemeClr val="bg1"/>
                </a:solidFill>
              </a:rPr>
              <a:t>Last Updated: July 2026</a:t>
            </a:r>
          </a:p>
        </p:txBody>
      </p:sp>
      <p:sp>
        <p:nvSpPr>
          <p:cNvPr id="2" name="Rectangle 1">
            <a:extLst>
              <a:ext uri="{FF2B5EF4-FFF2-40B4-BE49-F238E27FC236}">
                <a16:creationId xmlns:a16="http://schemas.microsoft.com/office/drawing/2014/main" id="{606F9460-D1A7-4847-A601-C6DE97058304}"/>
              </a:ext>
            </a:extLst>
          </p:cNvPr>
          <p:cNvSpPr/>
          <p:nvPr/>
        </p:nvSpPr>
        <p:spPr>
          <a:xfrm>
            <a:off x="132810" y="1122254"/>
            <a:ext cx="7006535" cy="430887"/>
          </a:xfrm>
          <a:prstGeom prst="rect">
            <a:avLst/>
          </a:prstGeom>
        </p:spPr>
        <p:txBody>
          <a:bodyPr wrap="square">
            <a:spAutoFit/>
          </a:bodyPr>
          <a:lstStyle/>
          <a:p>
            <a:pPr lvl="0" defTabSz="777240">
              <a:defRPr/>
            </a:pPr>
            <a:r>
              <a:rPr lang="en-US" sz="1100" dirty="0">
                <a:solidFill>
                  <a:schemeClr val="bg1"/>
                </a:solidFill>
                <a:latin typeface="Arial" panose="020B0604020202020204" pitchFamily="34" charset="0"/>
                <a:cs typeface="Arial" panose="020B0604020202020204" pitchFamily="34" charset="0"/>
              </a:rPr>
              <a:t>AWS PDM: Andrew Howard, anhowad@amazon.com</a:t>
            </a:r>
          </a:p>
          <a:p>
            <a:pPr lvl="0" defTabSz="777240">
              <a:defRPr/>
            </a:pPr>
            <a:r>
              <a:rPr lang="en-US" sz="1100" dirty="0">
                <a:solidFill>
                  <a:schemeClr val="bg1"/>
                </a:solidFill>
                <a:latin typeface="Arial" panose="020B0604020202020204" pitchFamily="34" charset="0"/>
                <a:cs typeface="Arial" panose="020B0604020202020204" pitchFamily="34" charset="0"/>
              </a:rPr>
              <a:t>Avnet AM: Jen Dixon, jen.dixon@amazon.com </a:t>
            </a:r>
            <a:endParaRPr lang="en-US" sz="1100" dirty="0">
              <a:latin typeface="Arial" panose="020B0604020202020204" pitchFamily="34" charset="0"/>
              <a:cs typeface="Arial" panose="020B0604020202020204" pitchFamily="34" charset="0"/>
            </a:endParaRPr>
          </a:p>
        </p:txBody>
      </p:sp>
      <p:pic>
        <p:nvPicPr>
          <p:cNvPr id="36" name="Graphic 35">
            <a:extLst>
              <a:ext uri="{FF2B5EF4-FFF2-40B4-BE49-F238E27FC236}">
                <a16:creationId xmlns:a16="http://schemas.microsoft.com/office/drawing/2014/main" id="{13276ADB-BABB-4709-A6B6-028FAEE19F38}"/>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427259" y="268378"/>
            <a:ext cx="1394618" cy="383520"/>
          </a:xfrm>
          <a:prstGeom prst="rect">
            <a:avLst/>
          </a:prstGeom>
        </p:spPr>
      </p:pic>
      <p:graphicFrame>
        <p:nvGraphicFramePr>
          <p:cNvPr id="64" name="Table 63">
            <a:extLst>
              <a:ext uri="{FF2B5EF4-FFF2-40B4-BE49-F238E27FC236}">
                <a16:creationId xmlns:a16="http://schemas.microsoft.com/office/drawing/2014/main" id="{ACFD22C0-31D4-4992-99C4-9F3511EE6571}"/>
              </a:ext>
            </a:extLst>
          </p:cNvPr>
          <p:cNvGraphicFramePr>
            <a:graphicFrameLocks noGrp="1"/>
          </p:cNvGraphicFramePr>
          <p:nvPr>
            <p:extLst>
              <p:ext uri="{D42A27DB-BD31-4B8C-83A1-F6EECF244321}">
                <p14:modId xmlns:p14="http://schemas.microsoft.com/office/powerpoint/2010/main" val="3897381508"/>
              </p:ext>
            </p:extLst>
          </p:nvPr>
        </p:nvGraphicFramePr>
        <p:xfrm>
          <a:off x="4879075" y="6828016"/>
          <a:ext cx="2893325" cy="2503620"/>
        </p:xfrm>
        <a:graphic>
          <a:graphicData uri="http://schemas.openxmlformats.org/drawingml/2006/table">
            <a:tbl>
              <a:tblPr firstRow="1" bandRow="1">
                <a:tableStyleId>{5C22544A-7EE6-4342-B048-85BDC9FD1C3A}</a:tableStyleId>
              </a:tblPr>
              <a:tblGrid>
                <a:gridCol w="2893325">
                  <a:extLst>
                    <a:ext uri="{9D8B030D-6E8A-4147-A177-3AD203B41FA5}">
                      <a16:colId xmlns:a16="http://schemas.microsoft.com/office/drawing/2014/main" val="343925066"/>
                    </a:ext>
                  </a:extLst>
                </a:gridCol>
              </a:tblGrid>
              <a:tr h="262409">
                <a:tc>
                  <a:txBody>
                    <a:bodyPr/>
                    <a:lstStyle/>
                    <a:p>
                      <a:pPr algn="ctr"/>
                      <a:r>
                        <a:rPr lang="en-US" sz="1100" b="0" dirty="0">
                          <a:latin typeface="Amazon Ember Light" panose="020B0403020204020204"/>
                          <a:cs typeface="Arial" panose="020B0604020202020204" pitchFamily="34" charset="0"/>
                        </a:rPr>
                        <a:t>MARKETPLACE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77A685"/>
                    </a:solidFill>
                  </a:tcPr>
                </a:tc>
                <a:extLst>
                  <a:ext uri="{0D108BD9-81ED-4DB2-BD59-A6C34878D82A}">
                    <a16:rowId xmlns:a16="http://schemas.microsoft.com/office/drawing/2014/main" val="931091857"/>
                  </a:ext>
                </a:extLst>
              </a:tr>
              <a:tr h="254691">
                <a:tc>
                  <a:txBody>
                    <a:bodyPr/>
                    <a:lstStyle/>
                    <a:p>
                      <a:r>
                        <a:rPr lang="en-US" sz="1050" b="1">
                          <a:latin typeface="Amazon Ember Light" panose="020B0403020204020204"/>
                          <a:cs typeface="Arial"/>
                        </a:rPr>
                        <a:t>GTM Engagement</a:t>
                      </a:r>
                    </a:p>
                  </a:txBody>
                  <a:tcPr marL="228600" anchor="ctr">
                    <a:lnT w="38100" cmpd="sng">
                      <a:noFill/>
                    </a:lnT>
                    <a:solidFill>
                      <a:schemeClr val="bg2"/>
                    </a:solidFill>
                  </a:tcPr>
                </a:tc>
                <a:extLst>
                  <a:ext uri="{0D108BD9-81ED-4DB2-BD59-A6C34878D82A}">
                    <a16:rowId xmlns:a16="http://schemas.microsoft.com/office/drawing/2014/main" val="2146805816"/>
                  </a:ext>
                </a:extLst>
              </a:tr>
              <a:tr h="231537">
                <a:tc>
                  <a:txBody>
                    <a:bodyPr/>
                    <a:lstStyle/>
                    <a:p>
                      <a:pPr lvl="0"/>
                      <a:r>
                        <a:rPr lang="en-US" sz="900" dirty="0">
                          <a:latin typeface="Amazon Ember Light" panose="020B0403020204020204"/>
                          <a:cs typeface="Arial"/>
                        </a:rPr>
                        <a:t>      Premium               Advantage              Select</a:t>
                      </a:r>
                    </a:p>
                  </a:txBody>
                  <a:tcPr marL="228600">
                    <a:solidFill>
                      <a:schemeClr val="bg1"/>
                    </a:solidFill>
                  </a:tcPr>
                </a:tc>
                <a:extLst>
                  <a:ext uri="{0D108BD9-81ED-4DB2-BD59-A6C34878D82A}">
                    <a16:rowId xmlns:a16="http://schemas.microsoft.com/office/drawing/2014/main" val="1087548877"/>
                  </a:ext>
                </a:extLst>
              </a:tr>
              <a:tr h="254691">
                <a:tc>
                  <a:txBody>
                    <a:bodyPr/>
                    <a:lstStyle/>
                    <a:p>
                      <a:r>
                        <a:rPr lang="en-US" sz="1050" b="1">
                          <a:latin typeface="Amazon Ember Light" panose="020B0403020204020204"/>
                          <a:cs typeface="Arial"/>
                        </a:rPr>
                        <a:t>Seller Category</a:t>
                      </a:r>
                    </a:p>
                  </a:txBody>
                  <a:tcPr marL="228600" anchor="ctr">
                    <a:solidFill>
                      <a:schemeClr val="bg2"/>
                    </a:solidFill>
                  </a:tcPr>
                </a:tc>
                <a:extLst>
                  <a:ext uri="{0D108BD9-81ED-4DB2-BD59-A6C34878D82A}">
                    <a16:rowId xmlns:a16="http://schemas.microsoft.com/office/drawing/2014/main" val="2405373096"/>
                  </a:ext>
                </a:extLst>
              </a:tr>
              <a:tr h="231537">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n-US" sz="900" dirty="0">
                          <a:latin typeface="Amazon Ember Light" panose="020B0403020204020204"/>
                          <a:cs typeface="Arial" panose="020B0604020202020204" pitchFamily="34" charset="0"/>
                        </a:rPr>
                        <a:t>Consultancy, Design Services (HW, SW, Cloud), ISV(SaaS/PaaS),IoT, Migration, Professional Services</a:t>
                      </a:r>
                      <a:endParaRPr lang="en-US" sz="900" i="1" dirty="0">
                        <a:solidFill>
                          <a:schemeClr val="tx1"/>
                        </a:solidFill>
                        <a:latin typeface="Amazon Ember Light" panose="020B0403020204020204"/>
                        <a:cs typeface="Arial" panose="020B0604020202020204" pitchFamily="34" charset="0"/>
                      </a:endParaRPr>
                    </a:p>
                  </a:txBody>
                  <a:tcPr marL="228600">
                    <a:solidFill>
                      <a:schemeClr val="bg1"/>
                    </a:solidFill>
                  </a:tcPr>
                </a:tc>
                <a:extLst>
                  <a:ext uri="{0D108BD9-81ED-4DB2-BD59-A6C34878D82A}">
                    <a16:rowId xmlns:a16="http://schemas.microsoft.com/office/drawing/2014/main" val="1828035147"/>
                  </a:ext>
                </a:extLst>
              </a:tr>
              <a:tr h="254691">
                <a:tc>
                  <a:txBody>
                    <a:bodyPr/>
                    <a:lstStyle/>
                    <a:p>
                      <a:r>
                        <a:rPr lang="en-US" sz="1050" b="1">
                          <a:latin typeface="Amazon Ember Light" panose="020B0403020204020204"/>
                          <a:cs typeface="Arial"/>
                        </a:rPr>
                        <a:t>Delivery Method</a:t>
                      </a:r>
                    </a:p>
                  </a:txBody>
                  <a:tcPr marL="228600" anchor="ctr">
                    <a:solidFill>
                      <a:schemeClr val="bg2"/>
                    </a:solidFill>
                  </a:tcPr>
                </a:tc>
                <a:extLst>
                  <a:ext uri="{0D108BD9-81ED-4DB2-BD59-A6C34878D82A}">
                    <a16:rowId xmlns:a16="http://schemas.microsoft.com/office/drawing/2014/main" val="643630603"/>
                  </a:ext>
                </a:extLst>
              </a:tr>
              <a:tr h="231537">
                <a:tc>
                  <a:txBody>
                    <a:bodyPr/>
                    <a:lstStyle/>
                    <a:p>
                      <a:r>
                        <a:rPr lang="en-US" sz="900" baseline="0">
                          <a:latin typeface="Amazon Ember Light" panose="020B0403020204020204"/>
                          <a:cs typeface="Arial"/>
                        </a:rPr>
                        <a:t>       AMI                     SaaS/PaaS                GovCloud</a:t>
                      </a:r>
                      <a:endParaRPr lang="en-US" sz="900">
                        <a:latin typeface="Amazon Ember Light" panose="020B0403020204020204"/>
                        <a:cs typeface="Arial"/>
                      </a:endParaRPr>
                    </a:p>
                  </a:txBody>
                  <a:tcPr marL="228600">
                    <a:solidFill>
                      <a:schemeClr val="bg1"/>
                    </a:solidFill>
                  </a:tcPr>
                </a:tc>
                <a:extLst>
                  <a:ext uri="{0D108BD9-81ED-4DB2-BD59-A6C34878D82A}">
                    <a16:rowId xmlns:a16="http://schemas.microsoft.com/office/drawing/2014/main" val="3975849117"/>
                  </a:ext>
                </a:extLst>
              </a:tr>
              <a:tr h="254691">
                <a:tc>
                  <a:txBody>
                    <a:bodyPr/>
                    <a:lstStyle/>
                    <a:p>
                      <a:r>
                        <a:rPr lang="en-US" sz="1050" b="1">
                          <a:latin typeface="Amazon Ember Light" panose="020B0403020204020204"/>
                          <a:cs typeface="Arial" panose="020B0604020202020204" pitchFamily="34" charset="0"/>
                        </a:rPr>
                        <a:t>Pricing Plan</a:t>
                      </a:r>
                    </a:p>
                  </a:txBody>
                  <a:tcPr marL="228600">
                    <a:solidFill>
                      <a:schemeClr val="bg2"/>
                    </a:solidFill>
                  </a:tcPr>
                </a:tc>
                <a:extLst>
                  <a:ext uri="{0D108BD9-81ED-4DB2-BD59-A6C34878D82A}">
                    <a16:rowId xmlns:a16="http://schemas.microsoft.com/office/drawing/2014/main" val="1609717425"/>
                  </a:ext>
                </a:extLst>
              </a:tr>
              <a:tr h="393613">
                <a:tc>
                  <a:txBody>
                    <a:bodyPr/>
                    <a:lstStyle/>
                    <a:p>
                      <a:r>
                        <a:rPr lang="en-US" sz="1050" i="0" dirty="0">
                          <a:solidFill>
                            <a:schemeClr val="tx1"/>
                          </a:solidFill>
                          <a:latin typeface="Amazon Ember Light" panose="020B0403020204020204"/>
                          <a:cs typeface="Arial" panose="020B0604020202020204" pitchFamily="34" charset="0"/>
                        </a:rPr>
                        <a:t>      </a:t>
                      </a:r>
                      <a:r>
                        <a:rPr lang="en-US" sz="900" i="0" dirty="0">
                          <a:solidFill>
                            <a:schemeClr val="tx1"/>
                          </a:solidFill>
                          <a:latin typeface="Amazon Ember Light" panose="020B0403020204020204"/>
                          <a:cs typeface="Arial" panose="020B0604020202020204" pitchFamily="34" charset="0"/>
                        </a:rPr>
                        <a:t>BYOL                   Hourly                   Monthly</a:t>
                      </a:r>
                      <a:br>
                        <a:rPr lang="en-US" sz="900" i="0" dirty="0">
                          <a:solidFill>
                            <a:schemeClr val="tx1"/>
                          </a:solidFill>
                          <a:latin typeface="Amazon Ember Light" panose="020B0403020204020204"/>
                          <a:cs typeface="Arial" panose="020B0604020202020204" pitchFamily="34" charset="0"/>
                        </a:rPr>
                      </a:br>
                      <a:r>
                        <a:rPr lang="en-US" sz="900" i="0" dirty="0">
                          <a:solidFill>
                            <a:schemeClr val="tx1"/>
                          </a:solidFill>
                          <a:latin typeface="Amazon Ember Light" panose="020B0403020204020204"/>
                          <a:cs typeface="Arial" panose="020B0604020202020204" pitchFamily="34" charset="0"/>
                        </a:rPr>
                        <a:t>       Annual                Metered               Private Pricing</a:t>
                      </a:r>
                      <a:endParaRPr lang="en-US" sz="1050" dirty="0">
                        <a:latin typeface="Amazon Ember Light" panose="020B0403020204020204"/>
                        <a:cs typeface="Arial" panose="020B0604020202020204" pitchFamily="34" charset="0"/>
                      </a:endParaRPr>
                    </a:p>
                  </a:txBody>
                  <a:tcPr marL="228600">
                    <a:solidFill>
                      <a:schemeClr val="bg1"/>
                    </a:solidFill>
                  </a:tcPr>
                </a:tc>
                <a:extLst>
                  <a:ext uri="{0D108BD9-81ED-4DB2-BD59-A6C34878D82A}">
                    <a16:rowId xmlns:a16="http://schemas.microsoft.com/office/drawing/2014/main" val="3899970427"/>
                  </a:ext>
                </a:extLst>
              </a:tr>
            </a:tbl>
          </a:graphicData>
        </a:graphic>
      </p:graphicFrame>
      <p:sp>
        <p:nvSpPr>
          <p:cNvPr id="66" name="TextBox 65">
            <a:extLst>
              <a:ext uri="{FF2B5EF4-FFF2-40B4-BE49-F238E27FC236}">
                <a16:creationId xmlns:a16="http://schemas.microsoft.com/office/drawing/2014/main" id="{404D8791-1466-4193-906A-132244222FE1}"/>
              </a:ext>
            </a:extLst>
          </p:cNvPr>
          <p:cNvSpPr txBox="1"/>
          <p:nvPr/>
        </p:nvSpPr>
        <p:spPr>
          <a:xfrm>
            <a:off x="5718931" y="8948474"/>
            <a:ext cx="258360" cy="261610"/>
          </a:xfrm>
          <a:prstGeom prst="rect">
            <a:avLst/>
          </a:prstGeom>
          <a:noFill/>
        </p:spPr>
        <p:txBody>
          <a:bodyPr wrap="square" rtlCol="0">
            <a:spAutoFit/>
          </a:bodyPr>
          <a:lstStyle/>
          <a:p>
            <a:r>
              <a:rPr lang="en-US" sz="1100" dirty="0">
                <a:solidFill>
                  <a:srgbClr val="444444"/>
                </a:solidFill>
                <a:latin typeface="Arial" panose="020B0604020202020204" pitchFamily="34" charset="0"/>
                <a:sym typeface="Wingdings" panose="05000000000000000000" pitchFamily="2" charset="2"/>
              </a:rPr>
              <a:t></a:t>
            </a:r>
            <a:r>
              <a:rPr lang="en-US" sz="900" dirty="0">
                <a:solidFill>
                  <a:srgbClr val="444444"/>
                </a:solidFill>
                <a:latin typeface="Arial" panose="020B0604020202020204" pitchFamily="34" charset="0"/>
                <a:sym typeface="Wingdings" panose="05000000000000000000" pitchFamily="2" charset="2"/>
              </a:rPr>
              <a:t> </a:t>
            </a:r>
            <a:endParaRPr lang="en-US" sz="900" dirty="0">
              <a:solidFill>
                <a:srgbClr val="444444"/>
              </a:solidFill>
              <a:latin typeface="Arial" panose="020B0604020202020204" pitchFamily="34" charset="0"/>
            </a:endParaRPr>
          </a:p>
        </p:txBody>
      </p:sp>
      <p:sp>
        <p:nvSpPr>
          <p:cNvPr id="67" name="TextBox 66">
            <a:extLst>
              <a:ext uri="{FF2B5EF4-FFF2-40B4-BE49-F238E27FC236}">
                <a16:creationId xmlns:a16="http://schemas.microsoft.com/office/drawing/2014/main" id="{CD6BC829-BB71-485B-BDA5-6A5C247D0D82}"/>
              </a:ext>
            </a:extLst>
          </p:cNvPr>
          <p:cNvSpPr txBox="1"/>
          <p:nvPr/>
        </p:nvSpPr>
        <p:spPr>
          <a:xfrm>
            <a:off x="6561728" y="8939098"/>
            <a:ext cx="258360" cy="261610"/>
          </a:xfrm>
          <a:prstGeom prst="rect">
            <a:avLst/>
          </a:prstGeom>
          <a:noFill/>
        </p:spPr>
        <p:txBody>
          <a:bodyPr wrap="square" rtlCol="0">
            <a:spAutoFit/>
          </a:bodyPr>
          <a:lstStyle/>
          <a:p>
            <a:r>
              <a:rPr lang="en-US" sz="1100">
                <a:solidFill>
                  <a:srgbClr val="444444"/>
                </a:solidFill>
                <a:latin typeface="Arial" panose="020B0604020202020204" pitchFamily="34" charset="0"/>
                <a:sym typeface="Wingdings" panose="05000000000000000000" pitchFamily="2" charset="2"/>
              </a:rPr>
              <a:t></a:t>
            </a:r>
            <a:r>
              <a:rPr lang="en-US" sz="900">
                <a:solidFill>
                  <a:srgbClr val="444444"/>
                </a:solidFill>
                <a:latin typeface="Arial" panose="020B0604020202020204" pitchFamily="34" charset="0"/>
                <a:sym typeface="Wingdings" panose="05000000000000000000" pitchFamily="2" charset="2"/>
              </a:rPr>
              <a:t> </a:t>
            </a:r>
            <a:endParaRPr lang="en-US" sz="900">
              <a:solidFill>
                <a:srgbClr val="444444"/>
              </a:solidFill>
              <a:latin typeface="Arial" panose="020B0604020202020204" pitchFamily="34" charset="0"/>
            </a:endParaRPr>
          </a:p>
        </p:txBody>
      </p:sp>
      <p:sp>
        <p:nvSpPr>
          <p:cNvPr id="68" name="TextBox 67">
            <a:extLst>
              <a:ext uri="{FF2B5EF4-FFF2-40B4-BE49-F238E27FC236}">
                <a16:creationId xmlns:a16="http://schemas.microsoft.com/office/drawing/2014/main" id="{D68AD549-9668-4CD4-BDC2-0A245D62B0A5}"/>
              </a:ext>
            </a:extLst>
          </p:cNvPr>
          <p:cNvSpPr txBox="1"/>
          <p:nvPr/>
        </p:nvSpPr>
        <p:spPr>
          <a:xfrm>
            <a:off x="6572650" y="9112251"/>
            <a:ext cx="258360" cy="261610"/>
          </a:xfrm>
          <a:prstGeom prst="rect">
            <a:avLst/>
          </a:prstGeom>
          <a:noFill/>
        </p:spPr>
        <p:txBody>
          <a:bodyPr wrap="square" rtlCol="0">
            <a:spAutoFit/>
          </a:bodyPr>
          <a:lstStyle/>
          <a:p>
            <a:r>
              <a:rPr lang="en-US" sz="1100">
                <a:solidFill>
                  <a:srgbClr val="444444"/>
                </a:solidFill>
                <a:latin typeface="Arial" panose="020B0604020202020204" pitchFamily="34" charset="0"/>
                <a:sym typeface="Wingdings" panose="05000000000000000000" pitchFamily="2" charset="2"/>
              </a:rPr>
              <a:t></a:t>
            </a:r>
            <a:r>
              <a:rPr lang="en-US" sz="900">
                <a:solidFill>
                  <a:srgbClr val="444444"/>
                </a:solidFill>
                <a:latin typeface="Arial" panose="020B0604020202020204" pitchFamily="34" charset="0"/>
                <a:sym typeface="Wingdings" panose="05000000000000000000" pitchFamily="2" charset="2"/>
              </a:rPr>
              <a:t> </a:t>
            </a:r>
            <a:endParaRPr lang="en-US" sz="900">
              <a:solidFill>
                <a:srgbClr val="444444"/>
              </a:solidFill>
              <a:latin typeface="Arial" panose="020B0604020202020204" pitchFamily="34" charset="0"/>
            </a:endParaRPr>
          </a:p>
        </p:txBody>
      </p:sp>
      <p:sp>
        <p:nvSpPr>
          <p:cNvPr id="70" name="Rectangle 69">
            <a:extLst>
              <a:ext uri="{FF2B5EF4-FFF2-40B4-BE49-F238E27FC236}">
                <a16:creationId xmlns:a16="http://schemas.microsoft.com/office/drawing/2014/main" id="{02A49751-FB73-4D71-AA68-680EEE18E6C4}"/>
              </a:ext>
            </a:extLst>
          </p:cNvPr>
          <p:cNvSpPr/>
          <p:nvPr/>
        </p:nvSpPr>
        <p:spPr>
          <a:xfrm>
            <a:off x="5092785" y="7411737"/>
            <a:ext cx="96981" cy="9876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3EEEDBFC-93DE-469C-8632-559F5772BB5E}"/>
              </a:ext>
            </a:extLst>
          </p:cNvPr>
          <p:cNvSpPr/>
          <p:nvPr/>
        </p:nvSpPr>
        <p:spPr>
          <a:xfrm>
            <a:off x="6719986" y="8524888"/>
            <a:ext cx="96981" cy="9876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55B5B2F6-95D1-4C07-B48B-4726122CD4DE}"/>
              </a:ext>
            </a:extLst>
          </p:cNvPr>
          <p:cNvSpPr/>
          <p:nvPr/>
        </p:nvSpPr>
        <p:spPr>
          <a:xfrm>
            <a:off x="5143904" y="8533889"/>
            <a:ext cx="96981" cy="9876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CF7B825E-17BE-402D-A065-D8A57F5B9CFB}"/>
              </a:ext>
            </a:extLst>
          </p:cNvPr>
          <p:cNvSpPr/>
          <p:nvPr/>
        </p:nvSpPr>
        <p:spPr>
          <a:xfrm>
            <a:off x="5127612" y="9026024"/>
            <a:ext cx="96981" cy="9876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extBox 75">
            <a:extLst>
              <a:ext uri="{FF2B5EF4-FFF2-40B4-BE49-F238E27FC236}">
                <a16:creationId xmlns:a16="http://schemas.microsoft.com/office/drawing/2014/main" id="{69B714FA-FB31-496F-9262-ECCC7911F4DF}"/>
              </a:ext>
            </a:extLst>
          </p:cNvPr>
          <p:cNvSpPr txBox="1"/>
          <p:nvPr/>
        </p:nvSpPr>
        <p:spPr>
          <a:xfrm>
            <a:off x="5742506" y="8452468"/>
            <a:ext cx="258360" cy="261610"/>
          </a:xfrm>
          <a:prstGeom prst="rect">
            <a:avLst/>
          </a:prstGeom>
          <a:noFill/>
        </p:spPr>
        <p:txBody>
          <a:bodyPr wrap="square" rtlCol="0">
            <a:spAutoFit/>
          </a:bodyPr>
          <a:lstStyle/>
          <a:p>
            <a:r>
              <a:rPr lang="en-US" sz="1100">
                <a:solidFill>
                  <a:srgbClr val="444444"/>
                </a:solidFill>
                <a:latin typeface="Arial" panose="020B0604020202020204" pitchFamily="34" charset="0"/>
                <a:sym typeface="Wingdings" panose="05000000000000000000" pitchFamily="2" charset="2"/>
              </a:rPr>
              <a:t></a:t>
            </a:r>
            <a:r>
              <a:rPr lang="en-US" sz="900">
                <a:solidFill>
                  <a:srgbClr val="444444"/>
                </a:solidFill>
                <a:latin typeface="Arial" panose="020B0604020202020204" pitchFamily="34" charset="0"/>
                <a:sym typeface="Wingdings" panose="05000000000000000000" pitchFamily="2" charset="2"/>
              </a:rPr>
              <a:t> </a:t>
            </a:r>
            <a:endParaRPr lang="en-US" sz="900">
              <a:solidFill>
                <a:srgbClr val="444444"/>
              </a:solidFill>
              <a:latin typeface="Arial" panose="020B0604020202020204" pitchFamily="34" charset="0"/>
            </a:endParaRPr>
          </a:p>
        </p:txBody>
      </p:sp>
      <p:sp>
        <p:nvSpPr>
          <p:cNvPr id="37" name="Rectangle 36">
            <a:extLst>
              <a:ext uri="{FF2B5EF4-FFF2-40B4-BE49-F238E27FC236}">
                <a16:creationId xmlns:a16="http://schemas.microsoft.com/office/drawing/2014/main" id="{8D73FD5A-D028-428B-8549-47ABC87B1467}"/>
              </a:ext>
            </a:extLst>
          </p:cNvPr>
          <p:cNvSpPr/>
          <p:nvPr/>
        </p:nvSpPr>
        <p:spPr>
          <a:xfrm>
            <a:off x="6666494" y="5410223"/>
            <a:ext cx="94961" cy="8870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descr="A picture containing text, clipart&#10;&#10;Description automatically generated">
            <a:extLst>
              <a:ext uri="{FF2B5EF4-FFF2-40B4-BE49-F238E27FC236}">
                <a16:creationId xmlns:a16="http://schemas.microsoft.com/office/drawing/2014/main" id="{1A35F10A-9B25-492B-9941-760C02FB2DA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07335" y="276906"/>
            <a:ext cx="1335903" cy="256494"/>
          </a:xfrm>
          <a:prstGeom prst="rect">
            <a:avLst/>
          </a:prstGeom>
        </p:spPr>
      </p:pic>
      <p:sp>
        <p:nvSpPr>
          <p:cNvPr id="3" name="TextBox 2">
            <a:extLst>
              <a:ext uri="{FF2B5EF4-FFF2-40B4-BE49-F238E27FC236}">
                <a16:creationId xmlns:a16="http://schemas.microsoft.com/office/drawing/2014/main" id="{73E8E79A-A02B-7729-3CF1-AA8BB6836106}"/>
              </a:ext>
            </a:extLst>
          </p:cNvPr>
          <p:cNvSpPr txBox="1"/>
          <p:nvPr/>
        </p:nvSpPr>
        <p:spPr>
          <a:xfrm>
            <a:off x="5774309" y="7322621"/>
            <a:ext cx="499584" cy="276999"/>
          </a:xfrm>
          <a:prstGeom prst="rect">
            <a:avLst/>
          </a:prstGeom>
          <a:noFill/>
        </p:spPr>
        <p:txBody>
          <a:bodyPr wrap="square" rtlCol="0">
            <a:spAutoFit/>
          </a:bodyPr>
          <a:lstStyle/>
          <a:p>
            <a:r>
              <a:rPr lang="en-US" sz="1200" dirty="0">
                <a:solidFill>
                  <a:srgbClr val="444444"/>
                </a:solidFill>
                <a:latin typeface="Arial" panose="020B0604020202020204" pitchFamily="34" charset="0"/>
                <a:sym typeface="Wingdings" panose="05000000000000000000" pitchFamily="2" charset="2"/>
              </a:rPr>
              <a:t></a:t>
            </a:r>
            <a:r>
              <a:rPr lang="en-US" sz="900" dirty="0">
                <a:solidFill>
                  <a:srgbClr val="444444"/>
                </a:solidFill>
                <a:latin typeface="Arial" panose="020B0604020202020204" pitchFamily="34" charset="0"/>
                <a:sym typeface="Wingdings" panose="05000000000000000000" pitchFamily="2" charset="2"/>
              </a:rPr>
              <a:t> </a:t>
            </a:r>
            <a:endParaRPr lang="en-US" sz="900" dirty="0">
              <a:solidFill>
                <a:srgbClr val="444444"/>
              </a:solidFill>
              <a:latin typeface="Arial" panose="020B0604020202020204" pitchFamily="34" charset="0"/>
            </a:endParaRPr>
          </a:p>
        </p:txBody>
      </p:sp>
      <p:sp>
        <p:nvSpPr>
          <p:cNvPr id="8" name="Rectangle 7">
            <a:extLst>
              <a:ext uri="{FF2B5EF4-FFF2-40B4-BE49-F238E27FC236}">
                <a16:creationId xmlns:a16="http://schemas.microsoft.com/office/drawing/2014/main" id="{336E14DB-FE20-2836-48C2-8F4032C29555}"/>
              </a:ext>
            </a:extLst>
          </p:cNvPr>
          <p:cNvSpPr/>
          <p:nvPr/>
        </p:nvSpPr>
        <p:spPr>
          <a:xfrm>
            <a:off x="6761455" y="7411737"/>
            <a:ext cx="96981" cy="9876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8A3EACFF-92A8-E010-ADDB-F9BCE149018A}"/>
              </a:ext>
            </a:extLst>
          </p:cNvPr>
          <p:cNvSpPr txBox="1"/>
          <p:nvPr/>
        </p:nvSpPr>
        <p:spPr>
          <a:xfrm>
            <a:off x="5718931" y="9105804"/>
            <a:ext cx="258360" cy="261610"/>
          </a:xfrm>
          <a:prstGeom prst="rect">
            <a:avLst/>
          </a:prstGeom>
          <a:noFill/>
        </p:spPr>
        <p:txBody>
          <a:bodyPr wrap="square" rtlCol="0">
            <a:spAutoFit/>
          </a:bodyPr>
          <a:lstStyle/>
          <a:p>
            <a:r>
              <a:rPr lang="en-US" sz="1100" dirty="0">
                <a:solidFill>
                  <a:srgbClr val="444444"/>
                </a:solidFill>
                <a:latin typeface="Arial" panose="020B0604020202020204" pitchFamily="34" charset="0"/>
                <a:sym typeface="Wingdings" panose="05000000000000000000" pitchFamily="2" charset="2"/>
              </a:rPr>
              <a:t></a:t>
            </a:r>
            <a:r>
              <a:rPr lang="en-US" sz="900" dirty="0">
                <a:solidFill>
                  <a:srgbClr val="444444"/>
                </a:solidFill>
                <a:latin typeface="Arial" panose="020B0604020202020204" pitchFamily="34" charset="0"/>
                <a:sym typeface="Wingdings" panose="05000000000000000000" pitchFamily="2" charset="2"/>
              </a:rPr>
              <a:t> </a:t>
            </a:r>
            <a:endParaRPr lang="en-US" sz="900" dirty="0">
              <a:solidFill>
                <a:srgbClr val="444444"/>
              </a:solidFill>
              <a:latin typeface="Arial" panose="020B0604020202020204" pitchFamily="34" charset="0"/>
            </a:endParaRPr>
          </a:p>
        </p:txBody>
      </p:sp>
      <p:sp>
        <p:nvSpPr>
          <p:cNvPr id="10" name="TextBox 9">
            <a:extLst>
              <a:ext uri="{FF2B5EF4-FFF2-40B4-BE49-F238E27FC236}">
                <a16:creationId xmlns:a16="http://schemas.microsoft.com/office/drawing/2014/main" id="{7614D169-8787-EFA7-0E0B-1EC305710EFE}"/>
              </a:ext>
            </a:extLst>
          </p:cNvPr>
          <p:cNvSpPr txBox="1"/>
          <p:nvPr/>
        </p:nvSpPr>
        <p:spPr>
          <a:xfrm>
            <a:off x="5022548" y="9095697"/>
            <a:ext cx="258360" cy="261610"/>
          </a:xfrm>
          <a:prstGeom prst="rect">
            <a:avLst/>
          </a:prstGeom>
          <a:noFill/>
        </p:spPr>
        <p:txBody>
          <a:bodyPr wrap="square" rtlCol="0">
            <a:spAutoFit/>
          </a:bodyPr>
          <a:lstStyle/>
          <a:p>
            <a:r>
              <a:rPr lang="en-US" sz="1100" dirty="0">
                <a:solidFill>
                  <a:srgbClr val="444444"/>
                </a:solidFill>
                <a:latin typeface="Arial" panose="020B0604020202020204" pitchFamily="34" charset="0"/>
                <a:sym typeface="Wingdings" panose="05000000000000000000" pitchFamily="2" charset="2"/>
              </a:rPr>
              <a:t></a:t>
            </a:r>
            <a:r>
              <a:rPr lang="en-US" sz="900" dirty="0">
                <a:solidFill>
                  <a:srgbClr val="444444"/>
                </a:solidFill>
                <a:latin typeface="Arial" panose="020B0604020202020204" pitchFamily="34" charset="0"/>
                <a:sym typeface="Wingdings" panose="05000000000000000000" pitchFamily="2" charset="2"/>
              </a:rPr>
              <a:t> </a:t>
            </a:r>
            <a:endParaRPr lang="en-US" sz="900" dirty="0">
              <a:solidFill>
                <a:srgbClr val="444444"/>
              </a:solidFill>
              <a:latin typeface="Arial" panose="020B0604020202020204" pitchFamily="34" charset="0"/>
            </a:endParaRPr>
          </a:p>
        </p:txBody>
      </p:sp>
      <p:sp>
        <p:nvSpPr>
          <p:cNvPr id="6" name="TextBox 5">
            <a:extLst>
              <a:ext uri="{FF2B5EF4-FFF2-40B4-BE49-F238E27FC236}">
                <a16:creationId xmlns:a16="http://schemas.microsoft.com/office/drawing/2014/main" id="{7B2B3023-0C97-C473-8776-44262293DA81}"/>
              </a:ext>
            </a:extLst>
          </p:cNvPr>
          <p:cNvSpPr txBox="1"/>
          <p:nvPr/>
        </p:nvSpPr>
        <p:spPr>
          <a:xfrm>
            <a:off x="5633004" y="5321705"/>
            <a:ext cx="3904702" cy="276999"/>
          </a:xfrm>
          <a:prstGeom prst="rect">
            <a:avLst/>
          </a:prstGeom>
          <a:noFill/>
        </p:spPr>
        <p:txBody>
          <a:bodyPr wrap="square">
            <a:spAutoFit/>
          </a:bodyPr>
          <a:lstStyle/>
          <a:p>
            <a:r>
              <a:rPr lang="en-US" sz="1200" dirty="0">
                <a:solidFill>
                  <a:srgbClr val="444444"/>
                </a:solidFill>
                <a:latin typeface="Arial" panose="020B0604020202020204" pitchFamily="34" charset="0"/>
                <a:sym typeface="Wingdings" panose="05000000000000000000" pitchFamily="2" charset="2"/>
              </a:rPr>
              <a:t></a:t>
            </a:r>
            <a:endParaRPr lang="en-US" sz="1200" dirty="0"/>
          </a:p>
        </p:txBody>
      </p:sp>
    </p:spTree>
    <p:extLst>
      <p:ext uri="{BB962C8B-B14F-4D97-AF65-F5344CB8AC3E}">
        <p14:creationId xmlns:p14="http://schemas.microsoft.com/office/powerpoint/2010/main" val="651238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Table 19">
            <a:extLst>
              <a:ext uri="{FF2B5EF4-FFF2-40B4-BE49-F238E27FC236}">
                <a16:creationId xmlns:a16="http://schemas.microsoft.com/office/drawing/2014/main" id="{648F3810-AEBB-4555-935A-3E13047B5273}"/>
              </a:ext>
            </a:extLst>
          </p:cNvPr>
          <p:cNvGraphicFramePr>
            <a:graphicFrameLocks noGrp="1"/>
          </p:cNvGraphicFramePr>
          <p:nvPr/>
        </p:nvGraphicFramePr>
        <p:xfrm>
          <a:off x="-15665" y="948208"/>
          <a:ext cx="7795418" cy="7087691"/>
        </p:xfrm>
        <a:graphic>
          <a:graphicData uri="http://schemas.openxmlformats.org/drawingml/2006/table">
            <a:tbl>
              <a:tblPr firstRow="1" bandRow="1">
                <a:effectLst/>
                <a:tableStyleId>{74C1A8A3-306A-4EB7-A6B1-4F7E0EB9C5D6}</a:tableStyleId>
              </a:tblPr>
              <a:tblGrid>
                <a:gridCol w="1027644">
                  <a:extLst>
                    <a:ext uri="{9D8B030D-6E8A-4147-A177-3AD203B41FA5}">
                      <a16:colId xmlns:a16="http://schemas.microsoft.com/office/drawing/2014/main" val="3250216917"/>
                    </a:ext>
                  </a:extLst>
                </a:gridCol>
                <a:gridCol w="1214950">
                  <a:extLst>
                    <a:ext uri="{9D8B030D-6E8A-4147-A177-3AD203B41FA5}">
                      <a16:colId xmlns:a16="http://schemas.microsoft.com/office/drawing/2014/main" val="2303487535"/>
                    </a:ext>
                  </a:extLst>
                </a:gridCol>
                <a:gridCol w="1606548">
                  <a:extLst>
                    <a:ext uri="{9D8B030D-6E8A-4147-A177-3AD203B41FA5}">
                      <a16:colId xmlns:a16="http://schemas.microsoft.com/office/drawing/2014/main" val="4023219112"/>
                    </a:ext>
                  </a:extLst>
                </a:gridCol>
                <a:gridCol w="3946276">
                  <a:extLst>
                    <a:ext uri="{9D8B030D-6E8A-4147-A177-3AD203B41FA5}">
                      <a16:colId xmlns:a16="http://schemas.microsoft.com/office/drawing/2014/main" val="1271090102"/>
                    </a:ext>
                  </a:extLst>
                </a:gridCol>
              </a:tblGrid>
              <a:tr h="5055051">
                <a:tc gridSpan="4">
                  <a:txBody>
                    <a:bodyPr/>
                    <a:lstStyle/>
                    <a:p>
                      <a:endParaRPr lang="en-US" sz="1100" b="1" dirty="0">
                        <a:latin typeface="Amazon Ember Light" panose="020B0403020204020204"/>
                        <a:cs typeface="Arial"/>
                      </a:endParaRPr>
                    </a:p>
                  </a:txBody>
                  <a:tcPr>
                    <a:lnL>
                      <a:noFill/>
                    </a:lnL>
                    <a:lnR>
                      <a:noFill/>
                    </a:lnR>
                    <a:lnT w="25400" cmpd="sng">
                      <a:noFill/>
                    </a:lnT>
                    <a:lnTlToBr w="12700" cmpd="sng">
                      <a:noFill/>
                      <a:prstDash val="solid"/>
                    </a:lnTlToBr>
                    <a:lnBlToTr w="12700" cmpd="sng">
                      <a:noFill/>
                      <a:prstDash val="solid"/>
                    </a:lnBlToTr>
                    <a:solidFill>
                      <a:schemeClr val="tx1"/>
                    </a:solidFill>
                  </a:tcPr>
                </a:tc>
                <a:tc hMerge="1">
                  <a:txBody>
                    <a:bodyPr/>
                    <a:lstStyle/>
                    <a:p>
                      <a:endParaRPr lang="en-US" sz="1100" b="1">
                        <a:latin typeface="Amazon Ember Light" panose="020B0403020204020204"/>
                        <a:cs typeface="Aria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5400" cmpd="sng">
                      <a:noFill/>
                    </a:lnT>
                    <a:lnTlToBr w="12700" cmpd="sng">
                      <a:noFill/>
                      <a:prstDash val="solid"/>
                    </a:lnTlToBr>
                    <a:lnBlToTr w="12700" cmpd="sng">
                      <a:noFill/>
                      <a:prstDash val="solid"/>
                    </a:lnBlToTr>
                    <a:solidFill>
                      <a:srgbClr val="77A685"/>
                    </a:solidFill>
                  </a:tcPr>
                </a:tc>
                <a:tc hMerge="1">
                  <a:txBody>
                    <a:bodyPr/>
                    <a:lstStyle/>
                    <a:p>
                      <a:endParaRPr lang="en-US" sz="1100" b="1">
                        <a:latin typeface="Amazon Ember Light" panose="020B0403020204020204"/>
                        <a:cs typeface="Aria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5400" cmpd="sng">
                      <a:noFill/>
                    </a:lnT>
                    <a:lnTlToBr w="12700" cmpd="sng">
                      <a:noFill/>
                      <a:prstDash val="solid"/>
                    </a:lnTlToBr>
                    <a:lnBlToTr w="12700" cmpd="sng">
                      <a:noFill/>
                      <a:prstDash val="solid"/>
                    </a:lnBlToTr>
                    <a:solidFill>
                      <a:srgbClr val="77A685"/>
                    </a:solidFill>
                  </a:tcPr>
                </a:tc>
                <a:tc hMerge="1">
                  <a:txBody>
                    <a:bodyPr/>
                    <a:lstStyle/>
                    <a:p>
                      <a:endParaRPr lang="en-US" sz="1100" b="1">
                        <a:latin typeface="Amazon Ember Light" panose="020B0403020204020204"/>
                        <a:cs typeface="Arial"/>
                      </a:endParaRPr>
                    </a:p>
                  </a:txBody>
                  <a:tcPr>
                    <a:lnL w="12700" cap="flat" cmpd="sng" algn="ctr">
                      <a:solidFill>
                        <a:schemeClr val="bg1"/>
                      </a:solidFill>
                      <a:prstDash val="solid"/>
                      <a:round/>
                      <a:headEnd type="none" w="med" len="med"/>
                      <a:tailEnd type="none" w="med" len="med"/>
                    </a:lnL>
                    <a:lnR>
                      <a:noFill/>
                    </a:lnR>
                    <a:lnT w="25400" cmpd="sng">
                      <a:noFill/>
                    </a:lnT>
                    <a:lnB w="25400" cmpd="sng">
                      <a:noFill/>
                    </a:lnB>
                    <a:lnTlToBr w="12700" cmpd="sng">
                      <a:noFill/>
                      <a:prstDash val="solid"/>
                    </a:lnTlToBr>
                    <a:lnBlToTr w="12700" cmpd="sng">
                      <a:noFill/>
                      <a:prstDash val="solid"/>
                    </a:lnBlToTr>
                    <a:solidFill>
                      <a:srgbClr val="77A685"/>
                    </a:solidFill>
                  </a:tcPr>
                </a:tc>
                <a:extLst>
                  <a:ext uri="{0D108BD9-81ED-4DB2-BD59-A6C34878D82A}">
                    <a16:rowId xmlns:a16="http://schemas.microsoft.com/office/drawing/2014/main" val="1548641791"/>
                  </a:ext>
                </a:extLst>
              </a:tr>
              <a:tr h="1016320">
                <a:tc>
                  <a:txBody>
                    <a:bodyPr/>
                    <a:lstStyle/>
                    <a:p>
                      <a:pPr lvl="0">
                        <a:buNone/>
                      </a:pPr>
                      <a:endParaRPr lang="en-US" sz="900" b="1">
                        <a:solidFill>
                          <a:schemeClr val="tx1"/>
                        </a:solidFill>
                        <a:latin typeface="Arial"/>
                        <a:cs typeface="Arial"/>
                      </a:endParaRPr>
                    </a:p>
                  </a:txBody>
                  <a:tcPr/>
                </a:tc>
                <a:tc>
                  <a:txBody>
                    <a:bodyPr/>
                    <a:lstStyle/>
                    <a:p>
                      <a:pPr marL="0" lvl="0" indent="0" algn="l" defTabSz="914400">
                        <a:lnSpc>
                          <a:spcPct val="100000"/>
                        </a:lnSpc>
                        <a:spcBef>
                          <a:spcPts val="0"/>
                        </a:spcBef>
                        <a:spcAft>
                          <a:spcPts val="0"/>
                        </a:spcAft>
                        <a:buNone/>
                        <a:tabLst/>
                        <a:defRPr/>
                      </a:pPr>
                      <a:endParaRPr lang="en-US" sz="850">
                        <a:solidFill>
                          <a:schemeClr val="tx1"/>
                        </a:solidFill>
                        <a:latin typeface="Arial"/>
                        <a:cs typeface="Arial"/>
                      </a:endParaRPr>
                    </a:p>
                  </a:txBody>
                  <a:tcPr/>
                </a:tc>
                <a:tc>
                  <a:txBody>
                    <a:bodyPr/>
                    <a:lstStyle/>
                    <a:p>
                      <a:pPr marL="0" lvl="0" indent="0" algn="l" defTabSz="914400">
                        <a:lnSpc>
                          <a:spcPct val="107000"/>
                        </a:lnSpc>
                        <a:spcBef>
                          <a:spcPts val="0"/>
                        </a:spcBef>
                        <a:spcAft>
                          <a:spcPts val="800"/>
                        </a:spcAft>
                        <a:buNone/>
                        <a:tabLst/>
                        <a:defRPr/>
                      </a:pPr>
                      <a:endParaRPr lang="en-US" sz="800">
                        <a:solidFill>
                          <a:schemeClr val="tx1"/>
                        </a:solidFill>
                        <a:effectLst/>
                        <a:latin typeface="Arial"/>
                        <a:ea typeface="Century Gothic" panose="020B0502020202020204" pitchFamily="34" charset="0"/>
                        <a:cs typeface="Arial"/>
                      </a:endParaRPr>
                    </a:p>
                  </a:txBody>
                  <a:tcPr/>
                </a:tc>
                <a:tc>
                  <a:txBody>
                    <a:bodyPr/>
                    <a:lstStyle/>
                    <a:p>
                      <a:pPr marL="171450" lvl="0" indent="-171450" algn="l" defTabSz="914400">
                        <a:lnSpc>
                          <a:spcPct val="100000"/>
                        </a:lnSpc>
                        <a:spcBef>
                          <a:spcPts val="0"/>
                        </a:spcBef>
                        <a:spcAft>
                          <a:spcPts val="0"/>
                        </a:spcAft>
                        <a:buFont typeface="Arial"/>
                        <a:buChar char="•"/>
                        <a:tabLst/>
                        <a:defRPr/>
                      </a:pPr>
                      <a:endParaRPr lang="en-US" sz="900">
                        <a:solidFill>
                          <a:schemeClr val="tx1"/>
                        </a:solidFill>
                        <a:latin typeface="Arial"/>
                        <a:cs typeface="Arial"/>
                      </a:endParaRPr>
                    </a:p>
                  </a:txBody>
                  <a:tcPr marL="68580" marR="68580" marT="36195" marB="36195">
                    <a:lnT w="25400" cmpd="sng">
                      <a:noFill/>
                    </a:lnT>
                  </a:tcPr>
                </a:tc>
                <a:extLst>
                  <a:ext uri="{0D108BD9-81ED-4DB2-BD59-A6C34878D82A}">
                    <a16:rowId xmlns:a16="http://schemas.microsoft.com/office/drawing/2014/main" val="875453529"/>
                  </a:ext>
                </a:extLst>
              </a:tr>
              <a:tr h="1016320">
                <a:tc>
                  <a:txBody>
                    <a:bodyPr/>
                    <a:lstStyle/>
                    <a:p>
                      <a:pPr lvl="0">
                        <a:buNone/>
                      </a:pPr>
                      <a:endParaRPr lang="en-US" sz="900" b="1">
                        <a:solidFill>
                          <a:schemeClr val="tx1"/>
                        </a:solidFill>
                        <a:latin typeface="Arial"/>
                        <a:cs typeface="Arial"/>
                      </a:endParaRPr>
                    </a:p>
                  </a:txBody>
                  <a:tcPr>
                    <a:lnB w="0">
                      <a:noFill/>
                    </a:lnB>
                  </a:tcPr>
                </a:tc>
                <a:tc>
                  <a:txBody>
                    <a:bodyPr/>
                    <a:lstStyle/>
                    <a:p>
                      <a:pPr marL="0" lvl="0" indent="0" algn="l" defTabSz="914400">
                        <a:lnSpc>
                          <a:spcPct val="100000"/>
                        </a:lnSpc>
                        <a:spcBef>
                          <a:spcPts val="0"/>
                        </a:spcBef>
                        <a:spcAft>
                          <a:spcPts val="0"/>
                        </a:spcAft>
                        <a:buNone/>
                        <a:tabLst/>
                        <a:defRPr/>
                      </a:pPr>
                      <a:endParaRPr lang="en-US" sz="850">
                        <a:solidFill>
                          <a:schemeClr val="tx1"/>
                        </a:solidFill>
                        <a:latin typeface="Arial"/>
                        <a:cs typeface="Arial"/>
                      </a:endParaRPr>
                    </a:p>
                  </a:txBody>
                  <a:tcPr>
                    <a:lnB w="0">
                      <a:noFill/>
                    </a:lnB>
                  </a:tcPr>
                </a:tc>
                <a:tc>
                  <a:txBody>
                    <a:bodyPr/>
                    <a:lstStyle/>
                    <a:p>
                      <a:pPr marL="0" lvl="0" indent="0" algn="l" defTabSz="914400">
                        <a:lnSpc>
                          <a:spcPct val="107000"/>
                        </a:lnSpc>
                        <a:spcBef>
                          <a:spcPts val="0"/>
                        </a:spcBef>
                        <a:spcAft>
                          <a:spcPts val="800"/>
                        </a:spcAft>
                        <a:buNone/>
                        <a:tabLst/>
                        <a:defRPr/>
                      </a:pPr>
                      <a:endParaRPr lang="en-US" sz="800">
                        <a:solidFill>
                          <a:schemeClr val="tx1"/>
                        </a:solidFill>
                        <a:effectLst/>
                        <a:latin typeface="Arial"/>
                        <a:ea typeface="Century Gothic" panose="020B0502020202020204" pitchFamily="34" charset="0"/>
                        <a:cs typeface="Arial"/>
                      </a:endParaRPr>
                    </a:p>
                  </a:txBody>
                  <a:tcPr>
                    <a:lnB w="0">
                      <a:noFill/>
                    </a:lnB>
                  </a:tcPr>
                </a:tc>
                <a:tc>
                  <a:txBody>
                    <a:bodyPr/>
                    <a:lstStyle/>
                    <a:p>
                      <a:pPr marL="171450" lvl="0" indent="-171450" algn="l" defTabSz="914400">
                        <a:lnSpc>
                          <a:spcPct val="100000"/>
                        </a:lnSpc>
                        <a:spcBef>
                          <a:spcPts val="0"/>
                        </a:spcBef>
                        <a:spcAft>
                          <a:spcPts val="0"/>
                        </a:spcAft>
                        <a:buFont typeface="Arial"/>
                        <a:buChar char="•"/>
                        <a:tabLst/>
                        <a:defRPr/>
                      </a:pPr>
                      <a:endParaRPr lang="en-US" sz="900" dirty="0">
                        <a:solidFill>
                          <a:schemeClr val="tx1"/>
                        </a:solidFill>
                        <a:latin typeface="Arial"/>
                        <a:cs typeface="Arial"/>
                      </a:endParaRPr>
                    </a:p>
                  </a:txBody>
                  <a:tcPr marL="68580" marR="68580" marT="36195" marB="36195">
                    <a:lnB w="0">
                      <a:noFill/>
                    </a:lnB>
                  </a:tcPr>
                </a:tc>
                <a:extLst>
                  <a:ext uri="{0D108BD9-81ED-4DB2-BD59-A6C34878D82A}">
                    <a16:rowId xmlns:a16="http://schemas.microsoft.com/office/drawing/2014/main" val="2530627171"/>
                  </a:ext>
                </a:extLst>
              </a:tr>
            </a:tbl>
          </a:graphicData>
        </a:graphic>
      </p:graphicFrame>
      <p:pic>
        <p:nvPicPr>
          <p:cNvPr id="18" name="Picture 17" descr="A picture containing person&#10;&#10;Description generated with high confidence">
            <a:extLst>
              <a:ext uri="{FF2B5EF4-FFF2-40B4-BE49-F238E27FC236}">
                <a16:creationId xmlns:a16="http://schemas.microsoft.com/office/drawing/2014/main" id="{627A9046-6715-4411-B068-75DF7989C8AF}"/>
              </a:ext>
            </a:extLst>
          </p:cNvPr>
          <p:cNvPicPr>
            <a:picLocks noChangeAspect="1"/>
          </p:cNvPicPr>
          <p:nvPr/>
        </p:nvPicPr>
        <p:blipFill rotWithShape="1">
          <a:blip r:embed="rId2">
            <a:extLst>
              <a:ext uri="{28A0092B-C50C-407E-A947-70E740481C1C}">
                <a14:useLocalDpi xmlns:a14="http://schemas.microsoft.com/office/drawing/2010/main" val="0"/>
              </a:ext>
            </a:extLst>
          </a:blip>
          <a:srcRect t="-1" b="74135"/>
          <a:stretch/>
        </p:blipFill>
        <p:spPr>
          <a:xfrm>
            <a:off x="-16929" y="4160"/>
            <a:ext cx="7801362" cy="962072"/>
          </a:xfrm>
          <a:prstGeom prst="rect">
            <a:avLst/>
          </a:prstGeom>
        </p:spPr>
      </p:pic>
      <p:pic>
        <p:nvPicPr>
          <p:cNvPr id="16" name="Picture 15" descr="A picture containing person&#10;&#10;Description generated with high confidence">
            <a:extLst>
              <a:ext uri="{FF2B5EF4-FFF2-40B4-BE49-F238E27FC236}">
                <a16:creationId xmlns:a16="http://schemas.microsoft.com/office/drawing/2014/main" id="{7DD6B4F6-C4F5-4183-A8A2-411E438E529D}"/>
              </a:ext>
            </a:extLst>
          </p:cNvPr>
          <p:cNvPicPr>
            <a:picLocks noChangeAspect="1"/>
          </p:cNvPicPr>
          <p:nvPr/>
        </p:nvPicPr>
        <p:blipFill rotWithShape="1">
          <a:blip r:embed="rId2">
            <a:extLst>
              <a:ext uri="{28A0092B-C50C-407E-A947-70E740481C1C}">
                <a14:useLocalDpi xmlns:a14="http://schemas.microsoft.com/office/drawing/2010/main" val="0"/>
              </a:ext>
            </a:extLst>
          </a:blip>
          <a:srcRect t="38732" b="50634"/>
          <a:stretch/>
        </p:blipFill>
        <p:spPr>
          <a:xfrm flipH="1">
            <a:off x="0" y="9593316"/>
            <a:ext cx="7786238" cy="471780"/>
          </a:xfrm>
          <a:prstGeom prst="rect">
            <a:avLst/>
          </a:prstGeom>
        </p:spPr>
      </p:pic>
      <p:sp>
        <p:nvSpPr>
          <p:cNvPr id="5" name="TextBox 4">
            <a:extLst>
              <a:ext uri="{FF2B5EF4-FFF2-40B4-BE49-F238E27FC236}">
                <a16:creationId xmlns:a16="http://schemas.microsoft.com/office/drawing/2014/main" id="{587FF911-8825-4D15-BAF2-5E4488E488D8}"/>
              </a:ext>
            </a:extLst>
          </p:cNvPr>
          <p:cNvSpPr txBox="1"/>
          <p:nvPr/>
        </p:nvSpPr>
        <p:spPr>
          <a:xfrm>
            <a:off x="167746" y="78307"/>
            <a:ext cx="4086097" cy="707886"/>
          </a:xfrm>
          <a:prstGeom prst="rect">
            <a:avLst/>
          </a:prstGeom>
          <a:noFill/>
        </p:spPr>
        <p:txBody>
          <a:bodyPr wrap="square" rtlCol="0">
            <a:spAutoFit/>
          </a:bodyPr>
          <a:lstStyle/>
          <a:p>
            <a:r>
              <a:rPr lang="en-US" sz="2000" dirty="0">
                <a:solidFill>
                  <a:schemeClr val="bg1"/>
                </a:solidFill>
                <a:latin typeface="Amazon Ember Light" panose="020B0403020204020204"/>
                <a:ea typeface="Amazon Ember Light" panose="020B0403020204020204" pitchFamily="34" charset="0"/>
                <a:cs typeface="Amazon Ember Light" panose="020B0403020204020204" pitchFamily="34" charset="0"/>
              </a:rPr>
              <a:t>Avnet &amp; AWS Data Center Automation</a:t>
            </a:r>
          </a:p>
        </p:txBody>
      </p:sp>
      <p:graphicFrame>
        <p:nvGraphicFramePr>
          <p:cNvPr id="25" name="Table 24">
            <a:extLst>
              <a:ext uri="{FF2B5EF4-FFF2-40B4-BE49-F238E27FC236}">
                <a16:creationId xmlns:a16="http://schemas.microsoft.com/office/drawing/2014/main" id="{5E073707-27A3-4483-9DF9-570D489310B7}"/>
              </a:ext>
            </a:extLst>
          </p:cNvPr>
          <p:cNvGraphicFramePr>
            <a:graphicFrameLocks noGrp="1"/>
          </p:cNvGraphicFramePr>
          <p:nvPr/>
        </p:nvGraphicFramePr>
        <p:xfrm>
          <a:off x="-26894" y="5659575"/>
          <a:ext cx="7809517" cy="2042160"/>
        </p:xfrm>
        <a:graphic>
          <a:graphicData uri="http://schemas.openxmlformats.org/drawingml/2006/table">
            <a:tbl>
              <a:tblPr firstRow="1" bandRow="1">
                <a:tableStyleId>{EB344D84-9AFB-497E-A393-DC336BA19D2E}</a:tableStyleId>
              </a:tblPr>
              <a:tblGrid>
                <a:gridCol w="7809517">
                  <a:extLst>
                    <a:ext uri="{9D8B030D-6E8A-4147-A177-3AD203B41FA5}">
                      <a16:colId xmlns:a16="http://schemas.microsoft.com/office/drawing/2014/main" val="2936317640"/>
                    </a:ext>
                  </a:extLst>
                </a:gridCol>
              </a:tblGrid>
              <a:tr h="24586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a:latin typeface="Arial"/>
                          <a:cs typeface="Arial"/>
                        </a:rPr>
                        <a:t>DIFFERENTIATORS</a:t>
                      </a:r>
                      <a:endParaRPr lang="en-US" sz="1100" b="0">
                        <a:solidFill>
                          <a:schemeClr val="bg1"/>
                        </a:solidFill>
                        <a:latin typeface="Arial"/>
                        <a:cs typeface="Arial"/>
                      </a:endParaRPr>
                    </a:p>
                  </a:txBody>
                  <a:tcPr anchor="ctr">
                    <a:lnL>
                      <a:noFill/>
                    </a:lnL>
                    <a:lnR>
                      <a:noFill/>
                    </a:lnR>
                    <a:lnT w="25400" cmpd="sng">
                      <a:noFill/>
                    </a:lnT>
                    <a:lnB w="25400" cmpd="sng">
                      <a:noFill/>
                    </a:lnB>
                    <a:lnTlToBr w="12700" cmpd="sng">
                      <a:noFill/>
                      <a:prstDash val="solid"/>
                    </a:lnTlToBr>
                    <a:lnBlToTr w="12700" cmpd="sng">
                      <a:noFill/>
                      <a:prstDash val="solid"/>
                    </a:lnBlToTr>
                    <a:solidFill>
                      <a:srgbClr val="77A685"/>
                    </a:solidFill>
                  </a:tcPr>
                </a:tc>
                <a:extLst>
                  <a:ext uri="{0D108BD9-81ED-4DB2-BD59-A6C34878D82A}">
                    <a16:rowId xmlns:a16="http://schemas.microsoft.com/office/drawing/2014/main" val="1184380144"/>
                  </a:ext>
                </a:extLst>
              </a:tr>
              <a:tr h="1643140">
                <a:tc>
                  <a:txBody>
                    <a:bodyPr/>
                    <a:lstStyle/>
                    <a:p>
                      <a:pPr marL="0" marR="0" lvl="0" indent="0" algn="l" defTabSz="457200" rtl="0" eaLnBrk="1" fontAlgn="auto" latinLnBrk="0" hangingPunct="1">
                        <a:lnSpc>
                          <a:spcPct val="100000"/>
                        </a:lnSpc>
                        <a:spcBef>
                          <a:spcPts val="0"/>
                        </a:spcBef>
                        <a:spcAft>
                          <a:spcPts val="0"/>
                        </a:spcAft>
                        <a:buClrTx/>
                        <a:buSzTx/>
                        <a:buFont typeface="+mj-lt"/>
                        <a:buNone/>
                        <a:tabLst/>
                        <a:defRPr/>
                      </a:pPr>
                      <a:r>
                        <a:rPr kumimoji="0" lang="en-US" sz="900" b="1" i="0" u="none" strike="noStrike" kern="1200" cap="none" spc="0" normalizeH="0" baseline="0" noProof="0">
                          <a:ln>
                            <a:noFill/>
                          </a:ln>
                          <a:solidFill>
                            <a:schemeClr val="tx1"/>
                          </a:solidFill>
                          <a:effectLst/>
                          <a:uLnTx/>
                          <a:uFillTx/>
                          <a:latin typeface="Amazon Ember Light" panose="020B0403020204020204"/>
                          <a:ea typeface="+mn-ea"/>
                          <a:cs typeface="+mn-cs"/>
                        </a:rPr>
                        <a:t>Related AWS Products &amp; Services</a:t>
                      </a:r>
                      <a:endParaRPr kumimoji="0" lang="en-US" sz="900" b="0" i="0" u="none" strike="noStrike" kern="1200" cap="none" spc="0" normalizeH="0" baseline="0" noProof="0">
                        <a:ln>
                          <a:noFill/>
                        </a:ln>
                        <a:solidFill>
                          <a:schemeClr val="tx1"/>
                        </a:solidFill>
                        <a:effectLst/>
                        <a:uLnTx/>
                        <a:uFillTx/>
                        <a:latin typeface="Amazon Ember Light" panose="020B0403020204020204"/>
                        <a:ea typeface="+mn-ea"/>
                        <a:cs typeface="+mn-cs"/>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900" b="0" i="0" u="none" strike="noStrike" kern="1200" cap="none" spc="0" normalizeH="0" baseline="0" noProof="0">
                          <a:ln>
                            <a:noFill/>
                          </a:ln>
                          <a:solidFill>
                            <a:schemeClr val="tx1"/>
                          </a:solidFill>
                          <a:effectLst/>
                          <a:uLnTx/>
                          <a:uFillTx/>
                          <a:latin typeface="Amazon Ember Light" panose="020B0403020204020204"/>
                          <a:ea typeface="+mn-ea"/>
                          <a:cs typeface="+mn-cs"/>
                        </a:rPr>
                        <a:t>Avnet has an all-in-one offering of products and IoT services. Our offering ranges from Components, HW and Embedded SW design, and Secure cloud connectivity. In addition, our IoT services include /IOTCONNECT SaaS, powered by AWS, cloud side development including web and mobile Apps, Visualization services, UI/UX, AI, ML capabilities, DevOps, and more.</a:t>
                      </a:r>
                    </a:p>
                    <a:p>
                      <a:pPr marL="228600" marR="0" lvl="0" indent="-228600" algn="l">
                        <a:lnSpc>
                          <a:spcPct val="100000"/>
                        </a:lnSpc>
                        <a:spcBef>
                          <a:spcPts val="0"/>
                        </a:spcBef>
                        <a:spcAft>
                          <a:spcPts val="0"/>
                        </a:spcAft>
                        <a:buClrTx/>
                        <a:buSzTx/>
                        <a:buAutoNum type="arabicPeriod"/>
                      </a:pPr>
                      <a:endParaRPr lang="en-US" sz="900" b="0" i="0" u="none" strike="noStrike" kern="1200" cap="none" spc="0" normalizeH="0" baseline="0" noProof="0">
                        <a:ln>
                          <a:noFill/>
                        </a:ln>
                        <a:solidFill>
                          <a:schemeClr val="tx1"/>
                        </a:solidFill>
                        <a:effectLst/>
                        <a:uLnTx/>
                        <a:uFillTx/>
                        <a:latin typeface="Amazon Ember Light" panose="020B0403020204020204"/>
                        <a:ea typeface="+mn-ea"/>
                        <a:cs typeface="+mn-cs"/>
                      </a:endParaRPr>
                    </a:p>
                    <a:p>
                      <a:pPr marL="228600" marR="0" lvl="0" indent="-228600" algn="l" rtl="0" eaLnBrk="1" fontAlgn="auto" latinLnBrk="0" hangingPunct="1">
                        <a:lnSpc>
                          <a:spcPct val="100000"/>
                        </a:lnSpc>
                        <a:spcBef>
                          <a:spcPts val="0"/>
                        </a:spcBef>
                        <a:spcAft>
                          <a:spcPts val="0"/>
                        </a:spcAft>
                        <a:buClrTx/>
                        <a:buSzTx/>
                        <a:buFont typeface="+mj-lt"/>
                        <a:buAutoNum type="arabicPeriod"/>
                      </a:pPr>
                      <a:r>
                        <a:rPr kumimoji="0" lang="en-US" sz="900" b="0" i="0" u="none" strike="noStrike" kern="1200" cap="none" spc="0" normalizeH="0" baseline="0" noProof="0">
                          <a:ln>
                            <a:noFill/>
                          </a:ln>
                          <a:solidFill>
                            <a:schemeClr val="tx1"/>
                          </a:solidFill>
                          <a:effectLst/>
                          <a:uLnTx/>
                          <a:uFillTx/>
                          <a:latin typeface="Amazon Ember Light" panose="020B0403020204020204"/>
                          <a:ea typeface="+mn-ea"/>
                          <a:cs typeface="+mn-cs"/>
                        </a:rPr>
                        <a:t>Avnet as a partner enables the customer to scale their design as far as is needed. Unlike other traditional hardware or ISV partners, /IOTCONNECT enables a full rich ecosystem from edge to cloud for ease of device onboarding and security. Other platform providers, on the other hand, do not offer the capability to complete the entire supply chain needed for a customer to go to mass production.</a:t>
                      </a:r>
                      <a:endParaRPr lang="en-US" sz="900" b="0" i="0" u="none" strike="noStrike" kern="1200" cap="none" spc="0" normalizeH="0" baseline="0" noProof="0">
                        <a:ln>
                          <a:noFill/>
                        </a:ln>
                        <a:solidFill>
                          <a:schemeClr val="tx1"/>
                        </a:solidFill>
                        <a:effectLst/>
                        <a:uLnTx/>
                        <a:uFillTx/>
                        <a:latin typeface="Amazon Ember Light" panose="020B0403020204020204"/>
                        <a:ea typeface="+mn-ea"/>
                        <a:cs typeface="+mn-cs"/>
                      </a:endParaRPr>
                    </a:p>
                    <a:p>
                      <a:pPr marL="228600" marR="0" lvl="0" indent="-228600" algn="l" defTabSz="457200">
                        <a:lnSpc>
                          <a:spcPct val="100000"/>
                        </a:lnSpc>
                        <a:spcBef>
                          <a:spcPts val="0"/>
                        </a:spcBef>
                        <a:spcAft>
                          <a:spcPts val="0"/>
                        </a:spcAft>
                        <a:buClrTx/>
                        <a:buSzTx/>
                        <a:buAutoNum type="arabicPeriod"/>
                        <a:tabLst/>
                        <a:defRPr/>
                      </a:pPr>
                      <a:endParaRPr kumimoji="0" lang="en-US" sz="900" b="0" i="0" u="none" strike="noStrike" kern="1200" cap="none" spc="0" normalizeH="0" baseline="0" noProof="0">
                        <a:ln>
                          <a:noFill/>
                        </a:ln>
                        <a:solidFill>
                          <a:schemeClr val="tx1"/>
                        </a:solidFill>
                        <a:effectLst/>
                        <a:uLnTx/>
                        <a:uFillTx/>
                        <a:latin typeface="Amazon Ember Light" panose="020B0403020204020204"/>
                        <a:ea typeface="+mn-ea"/>
                        <a:cs typeface="+mn-cs"/>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900" b="0" i="0" u="none" strike="noStrike" kern="1200" cap="none" spc="0" normalizeH="0" baseline="0" noProof="0">
                          <a:ln>
                            <a:noFill/>
                          </a:ln>
                          <a:solidFill>
                            <a:schemeClr val="tx1"/>
                          </a:solidFill>
                          <a:effectLst/>
                          <a:uLnTx/>
                          <a:uFillTx/>
                          <a:latin typeface="Amazon Ember Light" panose="020B0403020204020204"/>
                          <a:ea typeface="+mn-ea"/>
                          <a:cs typeface="+mn-cs"/>
                        </a:rPr>
                        <a:t>Avnet’s /IOTCONNECT offers the fundamental building blocks any secure, robust, managed cloud platform would need. Key advantages include flexibility to be adapted to any IoT use case, easy integration with other IoT systems, external data sources and enterprise software.</a:t>
                      </a:r>
                    </a:p>
                  </a:txBody>
                  <a:tcPr marL="137160" marR="137160" marT="137160" marB="137160" anchor="ctr">
                    <a:lnL>
                      <a:noFill/>
                    </a:lnL>
                    <a:lnR>
                      <a:noFill/>
                    </a:lnR>
                    <a:lnT w="25400" cmpd="sng">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3395458043"/>
                  </a:ext>
                </a:extLst>
              </a:tr>
            </a:tbl>
          </a:graphicData>
        </a:graphic>
      </p:graphicFrame>
      <p:sp>
        <p:nvSpPr>
          <p:cNvPr id="26" name="TextBox 25">
            <a:extLst>
              <a:ext uri="{FF2B5EF4-FFF2-40B4-BE49-F238E27FC236}">
                <a16:creationId xmlns:a16="http://schemas.microsoft.com/office/drawing/2014/main" id="{9A39C3A8-B744-4BA7-9219-43A7DB54584E}"/>
              </a:ext>
            </a:extLst>
          </p:cNvPr>
          <p:cNvSpPr txBox="1"/>
          <p:nvPr/>
        </p:nvSpPr>
        <p:spPr>
          <a:xfrm>
            <a:off x="5275480" y="9726413"/>
            <a:ext cx="2441694" cy="230832"/>
          </a:xfrm>
          <a:prstGeom prst="rect">
            <a:avLst/>
          </a:prstGeom>
          <a:noFill/>
        </p:spPr>
        <p:txBody>
          <a:bodyPr wrap="none" rtlCol="0">
            <a:spAutoFit/>
          </a:bodyPr>
          <a:lstStyle/>
          <a:p>
            <a:r>
              <a:rPr lang="en-US" sz="900">
                <a:solidFill>
                  <a:schemeClr val="bg1"/>
                </a:solidFill>
              </a:rPr>
              <a:t>AMAZON CONFIDENTIAL | For Internal Use Only</a:t>
            </a:r>
          </a:p>
        </p:txBody>
      </p:sp>
      <p:graphicFrame>
        <p:nvGraphicFramePr>
          <p:cNvPr id="10" name="Table 9">
            <a:extLst>
              <a:ext uri="{FF2B5EF4-FFF2-40B4-BE49-F238E27FC236}">
                <a16:creationId xmlns:a16="http://schemas.microsoft.com/office/drawing/2014/main" id="{27A7C792-14A4-48EE-AE00-C1BFA091849E}"/>
              </a:ext>
            </a:extLst>
          </p:cNvPr>
          <p:cNvGraphicFramePr>
            <a:graphicFrameLocks noGrp="1"/>
          </p:cNvGraphicFramePr>
          <p:nvPr/>
        </p:nvGraphicFramePr>
        <p:xfrm>
          <a:off x="37373" y="9597635"/>
          <a:ext cx="4129548" cy="388303"/>
        </p:xfrm>
        <a:graphic>
          <a:graphicData uri="http://schemas.openxmlformats.org/drawingml/2006/table">
            <a:tbl>
              <a:tblPr firstRow="1" bandRow="1">
                <a:tableStyleId>{5C22544A-7EE6-4342-B048-85BDC9FD1C3A}</a:tableStyleId>
              </a:tblPr>
              <a:tblGrid>
                <a:gridCol w="4129548">
                  <a:extLst>
                    <a:ext uri="{9D8B030D-6E8A-4147-A177-3AD203B41FA5}">
                      <a16:colId xmlns:a16="http://schemas.microsoft.com/office/drawing/2014/main" val="3553756375"/>
                    </a:ext>
                  </a:extLst>
                </a:gridCol>
              </a:tblGrid>
              <a:tr h="265933">
                <a:tc>
                  <a:txBody>
                    <a:bodyPr/>
                    <a:lstStyle/>
                    <a:p>
                      <a:pPr marL="0" marR="0" lvl="0" indent="0" algn="l" rtl="0" eaLnBrk="1" fontAlgn="auto" latinLnBrk="0" hangingPunct="1">
                        <a:lnSpc>
                          <a:spcPts val="1200"/>
                        </a:lnSpc>
                        <a:spcBef>
                          <a:spcPts val="0"/>
                        </a:spcBef>
                        <a:spcAft>
                          <a:spcPts val="0"/>
                        </a:spcAft>
                        <a:buClrTx/>
                        <a:buSzTx/>
                        <a:buFontTx/>
                        <a:buNone/>
                      </a:pPr>
                      <a:r>
                        <a:rPr lang="en-US" sz="900" baseline="0" dirty="0">
                          <a:solidFill>
                            <a:schemeClr val="bg1"/>
                          </a:solidFill>
                          <a:latin typeface="Amazon Ember Light" panose="020B0403020204020204"/>
                          <a:cs typeface="Arial"/>
                        </a:rPr>
                        <a:t>AWS sellers can contact AWS Contact Andrew Howard, </a:t>
                      </a:r>
                      <a:r>
                        <a:rPr lang="en-US" sz="900" baseline="0" dirty="0">
                          <a:solidFill>
                            <a:schemeClr val="bg1"/>
                          </a:solidFill>
                          <a:latin typeface="Amazon Ember Light" panose="020B0403020204020204"/>
                          <a:cs typeface="Arial"/>
                          <a:hlinkClick r:id="rId3">
                            <a:extLst>
                              <a:ext uri="{A12FA001-AC4F-418D-AE19-62706E023703}">
                                <ahyp:hlinkClr xmlns:ahyp="http://schemas.microsoft.com/office/drawing/2018/hyperlinkcolor" val="tx"/>
                              </a:ext>
                            </a:extLst>
                          </a:hlinkClick>
                        </a:rPr>
                        <a:t>anhowad@amazon.com</a:t>
                      </a:r>
                      <a:r>
                        <a:rPr lang="en-US" sz="900" baseline="0" dirty="0">
                          <a:solidFill>
                            <a:schemeClr val="bg1"/>
                          </a:solidFill>
                          <a:latin typeface="Amazon Ember Light" panose="020B0403020204020204"/>
                          <a:cs typeface="Arial"/>
                        </a:rPr>
                        <a:t>, Jen Dixon </a:t>
                      </a:r>
                      <a:r>
                        <a:rPr lang="en-US" sz="900" baseline="0" dirty="0" err="1">
                          <a:solidFill>
                            <a:schemeClr val="bg1"/>
                          </a:solidFill>
                          <a:latin typeface="Amazon Ember Light" panose="020B0403020204020204"/>
                          <a:cs typeface="Arial"/>
                          <a:hlinkClick r:id="rId4">
                            <a:extLst>
                              <a:ext uri="{A12FA001-AC4F-418D-AE19-62706E023703}">
                                <ahyp:hlinkClr xmlns:ahyp="http://schemas.microsoft.com/office/drawing/2018/hyperlinkcolor" val="tx"/>
                              </a:ext>
                            </a:extLst>
                          </a:hlinkClick>
                        </a:rPr>
                        <a:t>jen.dixon</a:t>
                      </a:r>
                      <a:r>
                        <a:rPr lang="pl-PL" sz="900" baseline="0" dirty="0">
                          <a:solidFill>
                            <a:schemeClr val="bg1"/>
                          </a:solidFill>
                          <a:latin typeface="Amazon Ember Light" panose="020B0403020204020204"/>
                          <a:cs typeface="Arial"/>
                          <a:hlinkClick r:id="rId4">
                            <a:extLst>
                              <a:ext uri="{A12FA001-AC4F-418D-AE19-62706E023703}">
                                <ahyp:hlinkClr xmlns:ahyp="http://schemas.microsoft.com/office/drawing/2018/hyperlinkcolor" val="tx"/>
                              </a:ext>
                            </a:extLst>
                          </a:hlinkClick>
                        </a:rPr>
                        <a:t>@amazon.com</a:t>
                      </a:r>
                      <a:r>
                        <a:rPr lang="en-US" sz="900" baseline="0" dirty="0">
                          <a:solidFill>
                            <a:schemeClr val="bg1"/>
                          </a:solidFill>
                          <a:latin typeface="Amazon Ember Light" panose="020B0403020204020204"/>
                          <a:cs typeface="Arial"/>
                        </a:rPr>
                        <a:t> , or Gavin Kirk </a:t>
                      </a:r>
                      <a:r>
                        <a:rPr lang="en-US" sz="900" baseline="0" dirty="0">
                          <a:solidFill>
                            <a:schemeClr val="bg1"/>
                          </a:solidFill>
                          <a:latin typeface="Amazon Ember Light" panose="020B0403020204020204"/>
                          <a:cs typeface="Arial"/>
                          <a:hlinkClick r:id="rId5">
                            <a:extLst>
                              <a:ext uri="{A12FA001-AC4F-418D-AE19-62706E023703}">
                                <ahyp:hlinkClr xmlns:ahyp="http://schemas.microsoft.com/office/drawing/2018/hyperlinkcolor" val="tx"/>
                              </a:ext>
                            </a:extLst>
                          </a:hlinkClick>
                        </a:rPr>
                        <a:t>Gavin.Kirk@avnet.com</a:t>
                      </a:r>
                      <a:r>
                        <a:rPr lang="en-US" sz="900" baseline="0" dirty="0">
                          <a:solidFill>
                            <a:schemeClr val="bg1"/>
                          </a:solidFill>
                          <a:latin typeface="Amazon Ember Light" panose="020B0403020204020204"/>
                          <a:cs typeface="Arial"/>
                        </a:rPr>
                        <a:t>  </a:t>
                      </a:r>
                    </a:p>
                  </a:txBody>
                  <a:tcPr>
                    <a:lnL w="12700" cmpd="sng">
                      <a:noFill/>
                    </a:lnL>
                    <a:lnR w="28575"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77457146"/>
                  </a:ext>
                </a:extLst>
              </a:tr>
            </a:tbl>
          </a:graphicData>
        </a:graphic>
      </p:graphicFrame>
      <p:graphicFrame>
        <p:nvGraphicFramePr>
          <p:cNvPr id="2" name="Table 1">
            <a:extLst>
              <a:ext uri="{FF2B5EF4-FFF2-40B4-BE49-F238E27FC236}">
                <a16:creationId xmlns:a16="http://schemas.microsoft.com/office/drawing/2014/main" id="{47102523-E54F-4826-A4EA-391A2C0A31BF}"/>
              </a:ext>
            </a:extLst>
          </p:cNvPr>
          <p:cNvGraphicFramePr>
            <a:graphicFrameLocks noGrp="1"/>
          </p:cNvGraphicFramePr>
          <p:nvPr/>
        </p:nvGraphicFramePr>
        <p:xfrm>
          <a:off x="-27296" y="7694627"/>
          <a:ext cx="2558962" cy="1875907"/>
        </p:xfrm>
        <a:graphic>
          <a:graphicData uri="http://schemas.openxmlformats.org/drawingml/2006/table">
            <a:tbl>
              <a:tblPr firstRow="1" bandRow="1">
                <a:tableStyleId>{FABFCF23-3B69-468F-B69F-88F6DE6A72F2}</a:tableStyleId>
              </a:tblPr>
              <a:tblGrid>
                <a:gridCol w="2558962">
                  <a:extLst>
                    <a:ext uri="{9D8B030D-6E8A-4147-A177-3AD203B41FA5}">
                      <a16:colId xmlns:a16="http://schemas.microsoft.com/office/drawing/2014/main" val="804636289"/>
                    </a:ext>
                  </a:extLst>
                </a:gridCol>
              </a:tblGrid>
              <a:tr h="244502">
                <a:tc>
                  <a:txBody>
                    <a:bodyPr/>
                    <a:lstStyle/>
                    <a:p>
                      <a:pPr algn="ctr"/>
                      <a:r>
                        <a:rPr lang="en-US" sz="1100" b="0">
                          <a:latin typeface="Amazon Ember Light" panose="020B0403020204020204"/>
                          <a:cs typeface="Arial"/>
                        </a:rPr>
                        <a:t>KEY LINKS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7A685"/>
                    </a:solidFill>
                  </a:tcPr>
                </a:tc>
                <a:extLst>
                  <a:ext uri="{0D108BD9-81ED-4DB2-BD59-A6C34878D82A}">
                    <a16:rowId xmlns:a16="http://schemas.microsoft.com/office/drawing/2014/main" val="2843272426"/>
                  </a:ext>
                </a:extLst>
              </a:tr>
              <a:tr h="1616827">
                <a:tc>
                  <a:txBody>
                    <a:bodyPr/>
                    <a:lstStyle/>
                    <a:p>
                      <a:pPr marL="0" lvl="0" indent="0" algn="l">
                        <a:buNone/>
                      </a:pPr>
                      <a:r>
                        <a:rPr lang="en-US" sz="900" b="0" i="0" u="none" strike="noStrike" noProof="0">
                          <a:solidFill>
                            <a:schemeClr val="tx1"/>
                          </a:solidFill>
                          <a:latin typeface="Amazon Ember Light" panose="020B0403020204020204"/>
                        </a:rPr>
                        <a:t>View Salesforce Record </a:t>
                      </a:r>
                      <a:r>
                        <a:rPr lang="en-US" sz="900" u="none" kern="1200" noProof="0">
                          <a:solidFill>
                            <a:srgbClr val="0070C0"/>
                          </a:solidFill>
                          <a:latin typeface="Amazon Ember Light" panose="020B0403020204020204"/>
                          <a:ea typeface="+mn-ea"/>
                          <a:cs typeface="+mn-cs"/>
                          <a:hlinkClick r:id="rId6">
                            <a:extLst>
                              <a:ext uri="{A12FA001-AC4F-418D-AE19-62706E023703}">
                                <ahyp:hlinkClr xmlns:ahyp="http://schemas.microsoft.com/office/drawing/2018/hyperlinkcolor" val="tx"/>
                              </a:ext>
                            </a:extLst>
                          </a:hlinkClick>
                        </a:rPr>
                        <a:t>here</a:t>
                      </a:r>
                      <a:endParaRPr lang="en-US" sz="900" u="none" kern="1200" noProof="0">
                        <a:solidFill>
                          <a:srgbClr val="0070C0"/>
                        </a:solidFill>
                        <a:latin typeface="Amazon Ember Light" panose="020B0403020204020204"/>
                        <a:ea typeface="+mn-ea"/>
                        <a:cs typeface="+mn-cs"/>
                      </a:endParaRPr>
                    </a:p>
                    <a:p>
                      <a:pPr marL="0" lvl="0" indent="0" algn="l">
                        <a:buNone/>
                      </a:pPr>
                      <a:endParaRPr lang="en-US" sz="900" b="0" i="0" u="none" strike="noStrike" noProof="0">
                        <a:solidFill>
                          <a:schemeClr val="tx1"/>
                        </a:solidFill>
                        <a:latin typeface="Amazon Ember Light" panose="020B0403020204020204"/>
                      </a:endParaRPr>
                    </a:p>
                    <a:p>
                      <a:pPr marL="0" lvl="0" indent="0" algn="l">
                        <a:buNone/>
                      </a:pPr>
                      <a:r>
                        <a:rPr lang="en-US" sz="900" b="0" i="0" u="none" strike="noStrike" noProof="0">
                          <a:solidFill>
                            <a:schemeClr val="tx1"/>
                          </a:solidFill>
                          <a:latin typeface="Amazon Ember Light" panose="020B0403020204020204"/>
                        </a:rPr>
                        <a:t>View Avnet’s AWS microsite </a:t>
                      </a:r>
                      <a:r>
                        <a:rPr lang="en-US" sz="900" b="0" i="0" u="none" strike="noStrike" noProof="0">
                          <a:solidFill>
                            <a:schemeClr val="tx1"/>
                          </a:solidFill>
                          <a:latin typeface="Amazon Ember Light" panose="020B0403020204020204"/>
                          <a:hlinkClick r:id="rId7"/>
                        </a:rPr>
                        <a:t>here</a:t>
                      </a:r>
                      <a:endParaRPr lang="en-US" sz="900" b="0" i="0" u="none" strike="noStrike" noProof="0">
                        <a:solidFill>
                          <a:schemeClr val="tx1"/>
                        </a:solidFill>
                        <a:latin typeface="Amazon Ember Light" panose="020B0403020204020204"/>
                      </a:endParaRPr>
                    </a:p>
                    <a:p>
                      <a:pPr marL="0" lvl="0" indent="0" algn="l">
                        <a:buNone/>
                      </a:pPr>
                      <a:endParaRPr lang="en-US" sz="900" b="0" i="0" u="none" strike="noStrike" noProof="0">
                        <a:solidFill>
                          <a:schemeClr val="tx1"/>
                        </a:solidFill>
                        <a:latin typeface="Amazon Ember Light" panose="020B0403020204020204"/>
                      </a:endParaRPr>
                    </a:p>
                    <a:p>
                      <a:pPr marL="0" lvl="0" indent="0" algn="l">
                        <a:buNone/>
                      </a:pPr>
                      <a:r>
                        <a:rPr lang="en-US" sz="900" b="0" i="0" u="none" strike="noStrike" noProof="0">
                          <a:solidFill>
                            <a:schemeClr val="tx1"/>
                          </a:solidFill>
                          <a:latin typeface="Amazon Ember Light" panose="020B0403020204020204"/>
                        </a:rPr>
                        <a:t>View Softweb Solutions (an Avnet company) microsite </a:t>
                      </a:r>
                      <a:r>
                        <a:rPr lang="en-US" sz="900" b="0" i="0" u="none" strike="noStrike" noProof="0">
                          <a:solidFill>
                            <a:schemeClr val="tx1"/>
                          </a:solidFill>
                          <a:latin typeface="Amazon Ember Light" panose="020B0403020204020204"/>
                          <a:hlinkClick r:id="rId8"/>
                        </a:rPr>
                        <a:t>here</a:t>
                      </a:r>
                      <a:endParaRPr lang="en-US" sz="900" b="0" i="0" u="none" strike="noStrike" noProof="0">
                        <a:solidFill>
                          <a:schemeClr val="tx1"/>
                        </a:solidFill>
                        <a:latin typeface="Amazon Ember Light" panose="020B0403020204020204"/>
                      </a:endParaRPr>
                    </a:p>
                    <a:p>
                      <a:pPr marL="0" lvl="0" indent="0" algn="l">
                        <a:buNone/>
                      </a:pPr>
                      <a:endParaRPr lang="en-US" sz="900" b="0" i="0" u="none" strike="noStrike" noProof="0">
                        <a:solidFill>
                          <a:schemeClr val="tx1"/>
                        </a:solidFill>
                        <a:latin typeface="Amazon Ember Light" panose="020B0403020204020204"/>
                      </a:endParaRPr>
                    </a:p>
                    <a:p>
                      <a:pPr marL="0" lvl="0" indent="0" algn="l">
                        <a:buNone/>
                      </a:pPr>
                      <a:r>
                        <a:rPr lang="en-US" sz="900" b="0" i="0" u="none" strike="noStrike" noProof="0">
                          <a:solidFill>
                            <a:schemeClr val="tx1"/>
                          </a:solidFill>
                          <a:latin typeface="Amazon Ember Light" panose="020B0403020204020204"/>
                        </a:rPr>
                        <a:t>View Avnet’s Marketplace offerings </a:t>
                      </a:r>
                      <a:r>
                        <a:rPr lang="en-US" sz="900" b="0" i="0" u="none" strike="noStrike" noProof="0">
                          <a:solidFill>
                            <a:schemeClr val="tx1"/>
                          </a:solidFill>
                          <a:latin typeface="Amazon Ember Light" panose="020B0403020204020204"/>
                          <a:hlinkClick r:id="rId9"/>
                        </a:rPr>
                        <a:t>here</a:t>
                      </a:r>
                      <a:endParaRPr lang="en-US" sz="900" b="0" i="0" u="none" strike="noStrike" noProof="0">
                        <a:solidFill>
                          <a:schemeClr val="tx1"/>
                        </a:solidFill>
                        <a:latin typeface="Amazon Ember Light" panose="020B0403020204020204"/>
                      </a:endParaRPr>
                    </a:p>
                    <a:p>
                      <a:pPr marL="0" lvl="0" indent="0" algn="l">
                        <a:buNone/>
                      </a:pPr>
                      <a:endParaRPr lang="en-US" sz="900" b="0" i="0" u="none" strike="noStrike" noProof="0">
                        <a:solidFill>
                          <a:schemeClr val="tx1"/>
                        </a:solidFill>
                        <a:latin typeface="Amazon Ember Light" panose="020B0403020204020204"/>
                      </a:endParaRPr>
                    </a:p>
                    <a:p>
                      <a:pPr marL="0" lvl="0" indent="0" algn="ctr">
                        <a:buNone/>
                      </a:pPr>
                      <a:endParaRPr lang="en-US" sz="900">
                        <a:solidFill>
                          <a:schemeClr val="tx1"/>
                        </a:solidFill>
                        <a:latin typeface="Amazon Ember Light" panose="020B0403020204020204"/>
                      </a:endParaRPr>
                    </a:p>
                  </a:txBody>
                  <a:tcPr marL="73025" marR="73025" marT="33655" marB="33655"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653670760"/>
                  </a:ext>
                </a:extLst>
              </a:tr>
            </a:tbl>
          </a:graphicData>
        </a:graphic>
      </p:graphicFrame>
      <p:graphicFrame>
        <p:nvGraphicFramePr>
          <p:cNvPr id="27" name="Table 26">
            <a:extLst>
              <a:ext uri="{FF2B5EF4-FFF2-40B4-BE49-F238E27FC236}">
                <a16:creationId xmlns:a16="http://schemas.microsoft.com/office/drawing/2014/main" id="{ED421531-D23A-4E91-96B3-FE7AD4CDC9C5}"/>
              </a:ext>
            </a:extLst>
          </p:cNvPr>
          <p:cNvGraphicFramePr>
            <a:graphicFrameLocks noGrp="1"/>
          </p:cNvGraphicFramePr>
          <p:nvPr/>
        </p:nvGraphicFramePr>
        <p:xfrm>
          <a:off x="2624092" y="7701735"/>
          <a:ext cx="2558962" cy="1873118"/>
        </p:xfrm>
        <a:graphic>
          <a:graphicData uri="http://schemas.openxmlformats.org/drawingml/2006/table">
            <a:tbl>
              <a:tblPr firstRow="1" bandRow="1">
                <a:tableStyleId>{FABFCF23-3B69-468F-B69F-88F6DE6A72F2}</a:tableStyleId>
              </a:tblPr>
              <a:tblGrid>
                <a:gridCol w="2558962">
                  <a:extLst>
                    <a:ext uri="{9D8B030D-6E8A-4147-A177-3AD203B41FA5}">
                      <a16:colId xmlns:a16="http://schemas.microsoft.com/office/drawing/2014/main" val="804636289"/>
                    </a:ext>
                  </a:extLst>
                </a:gridCol>
              </a:tblGrid>
              <a:tr h="254761">
                <a:tc>
                  <a:txBody>
                    <a:bodyPr/>
                    <a:lstStyle/>
                    <a:p>
                      <a:pPr algn="ctr"/>
                      <a:r>
                        <a:rPr lang="en-US" sz="1100" b="0">
                          <a:latin typeface="Amazon Ember Light" panose="020B0403020204020204"/>
                          <a:cs typeface="Arial"/>
                        </a:rPr>
                        <a:t>DEPLOYMENT DETAILS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7A685"/>
                    </a:solidFill>
                  </a:tcPr>
                </a:tc>
                <a:extLst>
                  <a:ext uri="{0D108BD9-81ED-4DB2-BD59-A6C34878D82A}">
                    <a16:rowId xmlns:a16="http://schemas.microsoft.com/office/drawing/2014/main" val="2843272426"/>
                  </a:ext>
                </a:extLst>
              </a:tr>
              <a:tr h="1614038">
                <a:tc>
                  <a:txBody>
                    <a:bodyPr/>
                    <a:lstStyle/>
                    <a:p>
                      <a:pPr marL="171450" marR="0" lvl="0" indent="-171450" algn="l" defTabSz="77724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baseline="0">
                          <a:solidFill>
                            <a:srgbClr val="000000"/>
                          </a:solidFill>
                          <a:latin typeface="Amazon Ember Light" panose="020B0403020204020204"/>
                          <a:cs typeface="Arial"/>
                        </a:rPr>
                        <a:t>/IOTCONNECT deployed as SaaS on AWS with monthly billing.</a:t>
                      </a:r>
                    </a:p>
                    <a:p>
                      <a:pPr marL="171450" marR="0" lvl="0" indent="-171450" algn="l" defTabSz="77724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baseline="0">
                          <a:solidFill>
                            <a:srgbClr val="000000"/>
                          </a:solidFill>
                          <a:latin typeface="Amazon Ember Light" panose="020B0403020204020204"/>
                          <a:cs typeface="Arial"/>
                        </a:rPr>
                        <a:t>Avnet’s offering of electronic and related components and IoT/AWS-enabled devices including AWS ExpressLink can be purchased separately.</a:t>
                      </a: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US" sz="900" b="0" baseline="0">
                          <a:solidFill>
                            <a:srgbClr val="000000"/>
                          </a:solidFill>
                          <a:latin typeface="Amazon Ember Light" panose="020B0403020204020204"/>
                          <a:cs typeface="Arial"/>
                        </a:rPr>
                        <a:t>Services such as hardware &amp; software design, IoT cloud application and visualization development can be purchased by private offer, or direct from the partner.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653670760"/>
                  </a:ext>
                </a:extLst>
              </a:tr>
            </a:tbl>
          </a:graphicData>
        </a:graphic>
      </p:graphicFrame>
      <p:graphicFrame>
        <p:nvGraphicFramePr>
          <p:cNvPr id="28" name="Table 27">
            <a:extLst>
              <a:ext uri="{FF2B5EF4-FFF2-40B4-BE49-F238E27FC236}">
                <a16:creationId xmlns:a16="http://schemas.microsoft.com/office/drawing/2014/main" id="{9FAA484D-C208-4932-B1E4-B3106CD6F2AE}"/>
              </a:ext>
            </a:extLst>
          </p:cNvPr>
          <p:cNvGraphicFramePr>
            <a:graphicFrameLocks noGrp="1"/>
          </p:cNvGraphicFramePr>
          <p:nvPr/>
        </p:nvGraphicFramePr>
        <p:xfrm>
          <a:off x="5275480" y="7694628"/>
          <a:ext cx="2519939" cy="1874655"/>
        </p:xfrm>
        <a:graphic>
          <a:graphicData uri="http://schemas.openxmlformats.org/drawingml/2006/table">
            <a:tbl>
              <a:tblPr firstRow="1" bandRow="1">
                <a:tableStyleId>{FABFCF23-3B69-468F-B69F-88F6DE6A72F2}</a:tableStyleId>
              </a:tblPr>
              <a:tblGrid>
                <a:gridCol w="2519939">
                  <a:extLst>
                    <a:ext uri="{9D8B030D-6E8A-4147-A177-3AD203B41FA5}">
                      <a16:colId xmlns:a16="http://schemas.microsoft.com/office/drawing/2014/main" val="804636289"/>
                    </a:ext>
                  </a:extLst>
                </a:gridCol>
              </a:tblGrid>
              <a:tr h="260813">
                <a:tc>
                  <a:txBody>
                    <a:bodyPr/>
                    <a:lstStyle/>
                    <a:p>
                      <a:pPr algn="ctr"/>
                      <a:r>
                        <a:rPr lang="en-US" sz="1100" b="0">
                          <a:latin typeface="Amazon Ember Light" panose="020B0403020204020204"/>
                          <a:cs typeface="Arial" panose="020B0604020202020204" pitchFamily="34" charset="0"/>
                        </a:rPr>
                        <a:t>NEXT STEPS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7A685"/>
                    </a:solidFill>
                  </a:tcPr>
                </a:tc>
                <a:extLst>
                  <a:ext uri="{0D108BD9-81ED-4DB2-BD59-A6C34878D82A}">
                    <a16:rowId xmlns:a16="http://schemas.microsoft.com/office/drawing/2014/main" val="2843272426"/>
                  </a:ext>
                </a:extLst>
              </a:tr>
              <a:tr h="481993">
                <a:tc>
                  <a:txBody>
                    <a:bodyPr/>
                    <a:lstStyle/>
                    <a:p>
                      <a:pPr marL="0" marR="0" lvl="0" indent="0" algn="l" defTabSz="77724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900" u="none">
                          <a:solidFill>
                            <a:srgbClr val="000000"/>
                          </a:solidFill>
                          <a:latin typeface="Amazon Ember Light" panose="020B0403020204020204"/>
                        </a:rPr>
                        <a:t>Contact PDM: </a:t>
                      </a:r>
                      <a:r>
                        <a:rPr lang="en-US" sz="900" u="none">
                          <a:solidFill>
                            <a:srgbClr val="000000"/>
                          </a:solidFill>
                          <a:latin typeface="Amazon Ember Light" panose="020B0403020204020204"/>
                          <a:hlinkClick r:id="rId3"/>
                        </a:rPr>
                        <a:t>Andrew Howard</a:t>
                      </a:r>
                      <a:endParaRPr lang="en-US" sz="900" u="none">
                        <a:solidFill>
                          <a:srgbClr val="000000"/>
                        </a:solidFill>
                        <a:latin typeface="Amazon Ember Light" panose="020B0403020204020204"/>
                      </a:endParaRPr>
                    </a:p>
                    <a:p>
                      <a:pPr marL="0" marR="0" lvl="0" indent="0" algn="l" defTabSz="77724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900" u="none">
                          <a:solidFill>
                            <a:srgbClr val="000000"/>
                          </a:solidFill>
                          <a:latin typeface="Amazon Ember Light" panose="020B0403020204020204"/>
                        </a:rPr>
                        <a:t>Contact AM: </a:t>
                      </a:r>
                      <a:r>
                        <a:rPr lang="en-US" sz="900" u="none">
                          <a:solidFill>
                            <a:srgbClr val="000000"/>
                          </a:solidFill>
                          <a:latin typeface="Amazon Ember Light" panose="020B0403020204020204"/>
                          <a:hlinkClick r:id="rId4"/>
                        </a:rPr>
                        <a:t>Jen Dixon</a:t>
                      </a:r>
                      <a:br>
                        <a:rPr lang="en-US" sz="900" u="none">
                          <a:solidFill>
                            <a:srgbClr val="000000"/>
                          </a:solidFill>
                          <a:latin typeface="Amazon Ember Light" panose="020B0403020204020204"/>
                        </a:rPr>
                      </a:br>
                      <a:r>
                        <a:rPr lang="en-US" sz="900">
                          <a:solidFill>
                            <a:srgbClr val="000000"/>
                          </a:solidFill>
                          <a:latin typeface="Amazon Ember Light" panose="020B0403020204020204"/>
                          <a:cs typeface="Arial"/>
                        </a:rPr>
                        <a:t>Contact SAs: </a:t>
                      </a:r>
                      <a:r>
                        <a:rPr lang="en-US" sz="900">
                          <a:solidFill>
                            <a:srgbClr val="000000"/>
                          </a:solidFill>
                          <a:latin typeface="Amazon Ember Light" panose="020B0403020204020204"/>
                          <a:cs typeface="Arial"/>
                          <a:hlinkClick r:id="rId10"/>
                        </a:rPr>
                        <a:t>Gaurav Gupta</a:t>
                      </a:r>
                      <a:endParaRPr lang="en-US" sz="900">
                        <a:solidFill>
                          <a:srgbClr val="000000"/>
                        </a:solidFill>
                        <a:latin typeface="Amazon Ember Light" panose="020B0403020204020204"/>
                        <a:cs typeface="Arial"/>
                      </a:endParaRPr>
                    </a:p>
                  </a:txBody>
                  <a:tcPr marL="73025" marR="73025" marT="33655" marB="33655"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653670760"/>
                  </a:ext>
                </a:extLst>
              </a:tr>
              <a:tr h="1131849">
                <a:tc>
                  <a:txBody>
                    <a:bodyPr/>
                    <a:lstStyle/>
                    <a:p>
                      <a:pPr algn="l"/>
                      <a:r>
                        <a:rPr lang="en-US" sz="900" b="1">
                          <a:solidFill>
                            <a:srgbClr val="000000"/>
                          </a:solidFill>
                          <a:latin typeface="Amazon Ember Light" panose="020B0403020204020204"/>
                          <a:cs typeface="Arial"/>
                        </a:rPr>
                        <a:t>Avnet Contacts</a:t>
                      </a:r>
                      <a:r>
                        <a:rPr lang="en-US" sz="900">
                          <a:solidFill>
                            <a:srgbClr val="000000"/>
                          </a:solidFill>
                          <a:latin typeface="Amazon Ember Light" panose="020B0403020204020204"/>
                          <a:cs typeface="Arial"/>
                        </a:rPr>
                        <a:t>: </a:t>
                      </a:r>
                      <a:br>
                        <a:rPr lang="en-US" sz="900">
                          <a:solidFill>
                            <a:srgbClr val="000000"/>
                          </a:solidFill>
                          <a:latin typeface="Amazon Ember Light" panose="020B0403020204020204"/>
                          <a:cs typeface="Arial"/>
                        </a:rPr>
                      </a:br>
                      <a:r>
                        <a:rPr lang="en-US" sz="900">
                          <a:solidFill>
                            <a:srgbClr val="000000"/>
                          </a:solidFill>
                          <a:latin typeface="Amazon Ember Light" panose="020B0403020204020204"/>
                          <a:cs typeface="Arial"/>
                        </a:rPr>
                        <a:t>Global Alliance Lead - GTM: </a:t>
                      </a:r>
                      <a:r>
                        <a:rPr lang="en-US" sz="900">
                          <a:solidFill>
                            <a:srgbClr val="000000"/>
                          </a:solidFill>
                          <a:latin typeface="Amazon Ember Light" panose="020B0403020204020204"/>
                          <a:cs typeface="Arial"/>
                          <a:hlinkClick r:id="rId11"/>
                        </a:rPr>
                        <a:t>Gavin Kirk</a:t>
                      </a:r>
                      <a:endParaRPr lang="en-US" sz="900">
                        <a:solidFill>
                          <a:srgbClr val="000000"/>
                        </a:solidFill>
                        <a:latin typeface="Amazon Ember Light" panose="020B0403020204020204"/>
                        <a:cs typeface="Arial"/>
                      </a:endParaRPr>
                    </a:p>
                    <a:p>
                      <a:pPr algn="l"/>
                      <a:r>
                        <a:rPr lang="en-US" sz="900">
                          <a:solidFill>
                            <a:srgbClr val="000000"/>
                          </a:solidFill>
                          <a:latin typeface="Amazon Ember Light" panose="020B0403020204020204"/>
                          <a:cs typeface="Arial"/>
                        </a:rPr>
                        <a:t>Global Dir. Cloud Supplier Alliances – </a:t>
                      </a:r>
                      <a:r>
                        <a:rPr lang="en-US" sz="900">
                          <a:solidFill>
                            <a:srgbClr val="000000"/>
                          </a:solidFill>
                          <a:latin typeface="Amazon Ember Light" panose="020B0403020204020204"/>
                          <a:cs typeface="Arial"/>
                          <a:hlinkClick r:id="rId12"/>
                        </a:rPr>
                        <a:t>Phil Heine</a:t>
                      </a:r>
                      <a:endParaRPr lang="en-US" sz="900">
                        <a:solidFill>
                          <a:srgbClr val="000000"/>
                        </a:solidFill>
                        <a:latin typeface="Amazon Ember Light" panose="020B0403020204020204"/>
                        <a:cs typeface="Arial"/>
                      </a:endParaRPr>
                    </a:p>
                    <a:p>
                      <a:pPr algn="l"/>
                      <a:r>
                        <a:rPr lang="en-US" sz="900">
                          <a:solidFill>
                            <a:srgbClr val="000000"/>
                          </a:solidFill>
                          <a:latin typeface="Amazon Ember Light" panose="020B0403020204020204"/>
                          <a:cs typeface="Arial"/>
                        </a:rPr>
                        <a:t>Technical Lead – </a:t>
                      </a:r>
                      <a:r>
                        <a:rPr lang="en-US" sz="900">
                          <a:solidFill>
                            <a:srgbClr val="000000"/>
                          </a:solidFill>
                          <a:latin typeface="Amazon Ember Light" panose="020B0403020204020204"/>
                          <a:cs typeface="Arial"/>
                          <a:hlinkClick r:id="rId13"/>
                        </a:rPr>
                        <a:t>Vibhu Bhutani </a:t>
                      </a:r>
                      <a:endParaRPr lang="en-US" sz="900">
                        <a:solidFill>
                          <a:srgbClr val="000000"/>
                        </a:solidFill>
                        <a:latin typeface="Amazon Ember Light" panose="020B0403020204020204"/>
                        <a:cs typeface="Arial"/>
                      </a:endParaRPr>
                    </a:p>
                    <a:p>
                      <a:pPr algn="l"/>
                      <a:r>
                        <a:rPr lang="en-US" sz="900">
                          <a:solidFill>
                            <a:srgbClr val="000000"/>
                          </a:solidFill>
                          <a:latin typeface="Amazon Ember Light" panose="020B0403020204020204"/>
                          <a:cs typeface="Arial"/>
                        </a:rPr>
                        <a:t>IoT BDMs Americas– </a:t>
                      </a:r>
                      <a:r>
                        <a:rPr lang="en-US" sz="900">
                          <a:solidFill>
                            <a:srgbClr val="000000"/>
                          </a:solidFill>
                          <a:latin typeface="Amazon Ember Light" panose="020B0403020204020204"/>
                          <a:cs typeface="Arial"/>
                          <a:hlinkClick r:id="rId14"/>
                        </a:rPr>
                        <a:t>Chad Dirks</a:t>
                      </a:r>
                      <a:br>
                        <a:rPr lang="en-US" sz="900">
                          <a:solidFill>
                            <a:srgbClr val="000000"/>
                          </a:solidFill>
                          <a:latin typeface="Amazon Ember Light" panose="020B0403020204020204"/>
                          <a:cs typeface="Arial"/>
                        </a:rPr>
                      </a:br>
                      <a:r>
                        <a:rPr lang="en-US" sz="900">
                          <a:solidFill>
                            <a:srgbClr val="000000"/>
                          </a:solidFill>
                          <a:latin typeface="Amazon Ember Light" panose="020B0403020204020204"/>
                          <a:cs typeface="Arial"/>
                        </a:rPr>
                        <a:t>IoT BDM Lead EMEA – </a:t>
                      </a:r>
                      <a:r>
                        <a:rPr lang="en-US" sz="900">
                          <a:solidFill>
                            <a:srgbClr val="000000"/>
                          </a:solidFill>
                          <a:latin typeface="Amazon Ember Light" panose="020B0403020204020204"/>
                          <a:cs typeface="Arial"/>
                          <a:hlinkClick r:id="rId15"/>
                        </a:rPr>
                        <a:t>Ankit Zaveri</a:t>
                      </a:r>
                      <a:br>
                        <a:rPr lang="en-US" sz="900">
                          <a:solidFill>
                            <a:srgbClr val="000000"/>
                          </a:solidFill>
                          <a:latin typeface="Amazon Ember Light" panose="020B0403020204020204"/>
                          <a:cs typeface="Arial"/>
                        </a:rPr>
                      </a:br>
                      <a:r>
                        <a:rPr lang="en-US" sz="900">
                          <a:solidFill>
                            <a:srgbClr val="000000"/>
                          </a:solidFill>
                          <a:latin typeface="Amazon Ember Light" panose="020B0403020204020204"/>
                          <a:cs typeface="Arial"/>
                        </a:rPr>
                        <a:t>IoT BDM Lead Avnet APAC – </a:t>
                      </a:r>
                      <a:r>
                        <a:rPr lang="en-US" sz="900">
                          <a:solidFill>
                            <a:srgbClr val="000000"/>
                          </a:solidFill>
                          <a:latin typeface="Amazon Ember Light" panose="020B0403020204020204"/>
                          <a:cs typeface="Arial"/>
                          <a:hlinkClick r:id="rId16"/>
                        </a:rPr>
                        <a:t>GM Krishna</a:t>
                      </a:r>
                      <a:endParaRPr lang="en-US" sz="900">
                        <a:solidFill>
                          <a:srgbClr val="000000"/>
                        </a:solidFill>
                        <a:latin typeface="Amazon Ember Light" panose="020B0403020204020204"/>
                        <a:cs typeface="Aria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453344954"/>
                  </a:ext>
                </a:extLst>
              </a:tr>
            </a:tbl>
          </a:graphicData>
        </a:graphic>
      </p:graphicFrame>
      <p:cxnSp>
        <p:nvCxnSpPr>
          <p:cNvPr id="19" name="Straight Connector 18">
            <a:extLst>
              <a:ext uri="{FF2B5EF4-FFF2-40B4-BE49-F238E27FC236}">
                <a16:creationId xmlns:a16="http://schemas.microsoft.com/office/drawing/2014/main" id="{60D9FB9C-9F87-40D9-A0D3-46E6E086E01B}"/>
              </a:ext>
            </a:extLst>
          </p:cNvPr>
          <p:cNvCxnSpPr>
            <a:cxnSpLocks/>
          </p:cNvCxnSpPr>
          <p:nvPr/>
        </p:nvCxnSpPr>
        <p:spPr>
          <a:xfrm>
            <a:off x="6035260" y="194110"/>
            <a:ext cx="0" cy="44994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Graphic 21">
            <a:extLst>
              <a:ext uri="{FF2B5EF4-FFF2-40B4-BE49-F238E27FC236}">
                <a16:creationId xmlns:a16="http://schemas.microsoft.com/office/drawing/2014/main" id="{3B9DCA89-9471-4E73-AB63-70AE1B65AB09}"/>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4427259" y="268378"/>
            <a:ext cx="1394618" cy="383520"/>
          </a:xfrm>
          <a:prstGeom prst="rect">
            <a:avLst/>
          </a:prstGeom>
        </p:spPr>
      </p:pic>
      <p:pic>
        <p:nvPicPr>
          <p:cNvPr id="15" name="Picture 14" descr="A picture containing text, clipart&#10;&#10;Description automatically generated">
            <a:extLst>
              <a:ext uri="{FF2B5EF4-FFF2-40B4-BE49-F238E27FC236}">
                <a16:creationId xmlns:a16="http://schemas.microsoft.com/office/drawing/2014/main" id="{E3C891CA-0F35-4AB6-82B8-FDEE9875D04D}"/>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268751" y="304202"/>
            <a:ext cx="1335903" cy="256494"/>
          </a:xfrm>
          <a:prstGeom prst="rect">
            <a:avLst/>
          </a:prstGeom>
        </p:spPr>
      </p:pic>
      <p:sp>
        <p:nvSpPr>
          <p:cNvPr id="48" name="Title 1">
            <a:extLst>
              <a:ext uri="{FF2B5EF4-FFF2-40B4-BE49-F238E27FC236}">
                <a16:creationId xmlns:a16="http://schemas.microsoft.com/office/drawing/2014/main" id="{8EFC2BB2-4688-B1A8-0546-B6707E544CF2}"/>
              </a:ext>
            </a:extLst>
          </p:cNvPr>
          <p:cNvSpPr txBox="1">
            <a:spLocks/>
          </p:cNvSpPr>
          <p:nvPr/>
        </p:nvSpPr>
        <p:spPr>
          <a:xfrm>
            <a:off x="-23018" y="1158710"/>
            <a:ext cx="7795418" cy="504093"/>
          </a:xfrm>
          <a:prstGeom prst="rect">
            <a:avLst/>
          </a:prstGeom>
        </p:spPr>
        <p:txBody>
          <a:bodyPr vert="horz" lIns="91440" tIns="45720" rIns="91440" bIns="45720" rtlCol="0" anchor="ctr">
            <a:noAutofit/>
          </a:bodyPr>
          <a:lstStyle>
            <a:lvl1pPr algn="l" defTabSz="777240" rtl="0" eaLnBrk="1" latinLnBrk="0" hangingPunct="1">
              <a:lnSpc>
                <a:spcPct val="90000"/>
              </a:lnSpc>
              <a:spcBef>
                <a:spcPct val="0"/>
              </a:spcBef>
              <a:buNone/>
              <a:defRPr sz="3740" kern="1200">
                <a:solidFill>
                  <a:schemeClr val="tx1"/>
                </a:solidFill>
                <a:latin typeface="+mj-lt"/>
                <a:ea typeface="+mj-ea"/>
                <a:cs typeface="+mj-cs"/>
              </a:defRPr>
            </a:lvl1pPr>
          </a:lstStyle>
          <a:p>
            <a:pPr algn="ctr"/>
            <a:r>
              <a:rPr lang="en-US" sz="2200" b="1" dirty="0">
                <a:solidFill>
                  <a:srgbClr val="FFFFFF"/>
                </a:solidFill>
              </a:rPr>
              <a:t>Marketplace Index &amp; Solution Accelerator </a:t>
            </a:r>
            <a:endParaRPr lang="en-US" sz="2200" dirty="0">
              <a:solidFill>
                <a:srgbClr val="FFFFFF"/>
              </a:solidFill>
            </a:endParaRPr>
          </a:p>
        </p:txBody>
      </p:sp>
      <p:sp>
        <p:nvSpPr>
          <p:cNvPr id="14" name="TextBox 13">
            <a:extLst>
              <a:ext uri="{FF2B5EF4-FFF2-40B4-BE49-F238E27FC236}">
                <a16:creationId xmlns:a16="http://schemas.microsoft.com/office/drawing/2014/main" id="{8911F238-83F5-0F40-717E-396DAD9DA7F5}"/>
              </a:ext>
            </a:extLst>
          </p:cNvPr>
          <p:cNvSpPr txBox="1"/>
          <p:nvPr/>
        </p:nvSpPr>
        <p:spPr>
          <a:xfrm>
            <a:off x="6379015" y="1732133"/>
            <a:ext cx="971406" cy="253916"/>
          </a:xfrm>
          <a:prstGeom prst="rect">
            <a:avLst/>
          </a:prstGeom>
          <a:noFill/>
        </p:spPr>
        <p:txBody>
          <a:bodyPr wrap="square" rtlCol="0">
            <a:spAutoFit/>
          </a:bodyPr>
          <a:lstStyle/>
          <a:p>
            <a:r>
              <a:rPr lang="en-US" sz="1050" dirty="0">
                <a:solidFill>
                  <a:schemeClr val="bg1"/>
                </a:solidFill>
              </a:rPr>
              <a:t>Solution Brief</a:t>
            </a:r>
          </a:p>
        </p:txBody>
      </p:sp>
      <p:sp>
        <p:nvSpPr>
          <p:cNvPr id="17" name="Rectangle 16">
            <a:extLst>
              <a:ext uri="{FF2B5EF4-FFF2-40B4-BE49-F238E27FC236}">
                <a16:creationId xmlns:a16="http://schemas.microsoft.com/office/drawing/2014/main" id="{AE78BEDA-68C6-C921-12CD-71FD5C0F2136}"/>
              </a:ext>
            </a:extLst>
          </p:cNvPr>
          <p:cNvSpPr/>
          <p:nvPr/>
        </p:nvSpPr>
        <p:spPr>
          <a:xfrm>
            <a:off x="218444" y="5034750"/>
            <a:ext cx="1435406" cy="291727"/>
          </a:xfrm>
          <a:prstGeom prst="rect">
            <a:avLst/>
          </a:prstGeom>
          <a:solidFill>
            <a:srgbClr val="FF9B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000000"/>
                </a:solidFill>
                <a:effectLst/>
                <a:uLnTx/>
                <a:uFillTx/>
                <a:latin typeface="Arial" panose="020B0604020202020204"/>
                <a:ea typeface="+mn-ea"/>
                <a:cs typeface="+mn-cs"/>
              </a:rPr>
              <a:t>Marketplace Listing</a:t>
            </a:r>
          </a:p>
        </p:txBody>
      </p:sp>
      <p:sp>
        <p:nvSpPr>
          <p:cNvPr id="13" name="TextBox 12">
            <a:extLst>
              <a:ext uri="{FF2B5EF4-FFF2-40B4-BE49-F238E27FC236}">
                <a16:creationId xmlns:a16="http://schemas.microsoft.com/office/drawing/2014/main" id="{C652528A-8480-41B4-124B-F0A696976C30}"/>
              </a:ext>
            </a:extLst>
          </p:cNvPr>
          <p:cNvSpPr txBox="1"/>
          <p:nvPr/>
        </p:nvSpPr>
        <p:spPr>
          <a:xfrm>
            <a:off x="6379015" y="3305041"/>
            <a:ext cx="971406" cy="253916"/>
          </a:xfrm>
          <a:prstGeom prst="rect">
            <a:avLst/>
          </a:prstGeom>
          <a:noFill/>
        </p:spPr>
        <p:txBody>
          <a:bodyPr wrap="square" rtlCol="0">
            <a:spAutoFit/>
          </a:bodyPr>
          <a:lstStyle/>
          <a:p>
            <a:r>
              <a:rPr lang="en-US" sz="1050" dirty="0">
                <a:solidFill>
                  <a:schemeClr val="bg1"/>
                </a:solidFill>
              </a:rPr>
              <a:t>First Call Deck</a:t>
            </a:r>
          </a:p>
        </p:txBody>
      </p:sp>
      <p:sp>
        <p:nvSpPr>
          <p:cNvPr id="21" name="Rectangle 20">
            <a:extLst>
              <a:ext uri="{FF2B5EF4-FFF2-40B4-BE49-F238E27FC236}">
                <a16:creationId xmlns:a16="http://schemas.microsoft.com/office/drawing/2014/main" id="{61EA621E-C58E-465E-501C-E2C78661B4FC}"/>
              </a:ext>
            </a:extLst>
          </p:cNvPr>
          <p:cNvSpPr/>
          <p:nvPr/>
        </p:nvSpPr>
        <p:spPr>
          <a:xfrm>
            <a:off x="1820327" y="5024935"/>
            <a:ext cx="1470710" cy="311356"/>
          </a:xfrm>
          <a:prstGeom prst="rect">
            <a:avLst/>
          </a:prstGeom>
          <a:solidFill>
            <a:srgbClr val="689FD6"/>
          </a:solidFill>
          <a:ln>
            <a:noFill/>
          </a:ln>
          <a:effectLst>
            <a:outerShdw blurRad="50800" dist="38100" dir="2700000" algn="tl" rotWithShape="0">
              <a:prstClr val="black">
                <a:alpha val="40000"/>
              </a:prstClr>
            </a:outerShdw>
          </a:effectLst>
          <a:scene3d>
            <a:camera prst="orthographicFront">
              <a:rot lat="0" lon="0" rev="0"/>
            </a:camera>
            <a:lightRig rig="threePt" dir="t">
              <a:rot lat="0" lon="0" rev="1200000"/>
            </a:lightRig>
          </a:scene3d>
          <a:sp3d>
            <a:bevelT w="63500" h="25400"/>
          </a:sp3d>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000000"/>
                </a:solidFill>
                <a:effectLst/>
                <a:uLnTx/>
                <a:uFillTx/>
                <a:latin typeface="Arial" panose="020B0604020202020204"/>
                <a:ea typeface="+mn-ea"/>
                <a:cs typeface="+mn-cs"/>
              </a:rPr>
              <a:t>Learn more</a:t>
            </a:r>
          </a:p>
        </p:txBody>
      </p:sp>
      <p:pic>
        <p:nvPicPr>
          <p:cNvPr id="47" name="Picture 46">
            <a:hlinkClick r:id="rId19"/>
            <a:extLst>
              <a:ext uri="{FF2B5EF4-FFF2-40B4-BE49-F238E27FC236}">
                <a16:creationId xmlns:a16="http://schemas.microsoft.com/office/drawing/2014/main" id="{50796B70-DB0B-E405-5342-2BF58D47DB7D}"/>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5987483" y="5024935"/>
            <a:ext cx="1617644" cy="180617"/>
          </a:xfrm>
          <a:prstGeom prst="rect">
            <a:avLst/>
          </a:prstGeom>
        </p:spPr>
      </p:pic>
      <p:sp>
        <p:nvSpPr>
          <p:cNvPr id="3" name="TextBox 2">
            <a:extLst>
              <a:ext uri="{FF2B5EF4-FFF2-40B4-BE49-F238E27FC236}">
                <a16:creationId xmlns:a16="http://schemas.microsoft.com/office/drawing/2014/main" id="{C9EACFE6-B00B-B112-C734-DB45F17D494A}"/>
              </a:ext>
            </a:extLst>
          </p:cNvPr>
          <p:cNvSpPr txBox="1"/>
          <p:nvPr/>
        </p:nvSpPr>
        <p:spPr>
          <a:xfrm>
            <a:off x="4061325" y="4862215"/>
            <a:ext cx="1358173" cy="600164"/>
          </a:xfrm>
          <a:prstGeom prst="rect">
            <a:avLst/>
          </a:prstGeom>
          <a:noFill/>
        </p:spPr>
        <p:txBody>
          <a:bodyPr wrap="square" rtlCol="0">
            <a:spAutoFit/>
          </a:bodyPr>
          <a:lstStyle/>
          <a:p>
            <a:r>
              <a:rPr lang="en-US" sz="1100" dirty="0">
                <a:highlight>
                  <a:srgbClr val="FFFF00"/>
                </a:highlight>
              </a:rPr>
              <a:t>Add MP link and update FCD &amp; Solution brief image</a:t>
            </a:r>
          </a:p>
        </p:txBody>
      </p:sp>
      <p:pic>
        <p:nvPicPr>
          <p:cNvPr id="6" name="Picture 5">
            <a:extLst>
              <a:ext uri="{FF2B5EF4-FFF2-40B4-BE49-F238E27FC236}">
                <a16:creationId xmlns:a16="http://schemas.microsoft.com/office/drawing/2014/main" id="{D3E1EBF6-A94E-C36C-119D-2F365B9C324E}"/>
              </a:ext>
            </a:extLst>
          </p:cNvPr>
          <p:cNvPicPr>
            <a:picLocks noChangeAspect="1"/>
          </p:cNvPicPr>
          <p:nvPr/>
        </p:nvPicPr>
        <p:blipFill>
          <a:blip r:embed="rId21"/>
          <a:stretch>
            <a:fillRect/>
          </a:stretch>
        </p:blipFill>
        <p:spPr>
          <a:xfrm>
            <a:off x="197372" y="1813855"/>
            <a:ext cx="5708833" cy="2886731"/>
          </a:xfrm>
          <a:prstGeom prst="rect">
            <a:avLst/>
          </a:prstGeom>
          <a:ln w="28575">
            <a:solidFill>
              <a:srgbClr val="00B050"/>
            </a:solidFill>
          </a:ln>
        </p:spPr>
      </p:pic>
      <p:pic>
        <p:nvPicPr>
          <p:cNvPr id="9" name="Picture 8">
            <a:extLst>
              <a:ext uri="{FF2B5EF4-FFF2-40B4-BE49-F238E27FC236}">
                <a16:creationId xmlns:a16="http://schemas.microsoft.com/office/drawing/2014/main" id="{D3C8ED82-C0C9-045F-914A-C7C68FFD5F8D}"/>
              </a:ext>
            </a:extLst>
          </p:cNvPr>
          <p:cNvPicPr>
            <a:picLocks noChangeAspect="1"/>
          </p:cNvPicPr>
          <p:nvPr/>
        </p:nvPicPr>
        <p:blipFill>
          <a:blip r:embed="rId22"/>
          <a:stretch>
            <a:fillRect/>
          </a:stretch>
        </p:blipFill>
        <p:spPr>
          <a:xfrm>
            <a:off x="6091566" y="3673286"/>
            <a:ext cx="1525639" cy="857743"/>
          </a:xfrm>
          <a:prstGeom prst="rect">
            <a:avLst/>
          </a:prstGeom>
          <a:ln w="28575">
            <a:solidFill>
              <a:srgbClr val="00B050"/>
            </a:solidFill>
          </a:ln>
        </p:spPr>
      </p:pic>
      <p:pic>
        <p:nvPicPr>
          <p:cNvPr id="12" name="Picture 11">
            <a:extLst>
              <a:ext uri="{FF2B5EF4-FFF2-40B4-BE49-F238E27FC236}">
                <a16:creationId xmlns:a16="http://schemas.microsoft.com/office/drawing/2014/main" id="{BF61572C-AE97-3DD8-B268-EA71E6A6F37B}"/>
              </a:ext>
            </a:extLst>
          </p:cNvPr>
          <p:cNvPicPr>
            <a:picLocks noChangeAspect="1"/>
          </p:cNvPicPr>
          <p:nvPr/>
        </p:nvPicPr>
        <p:blipFill>
          <a:blip r:embed="rId23"/>
          <a:stretch>
            <a:fillRect/>
          </a:stretch>
        </p:blipFill>
        <p:spPr>
          <a:xfrm>
            <a:off x="6474888" y="2022029"/>
            <a:ext cx="779660" cy="1008608"/>
          </a:xfrm>
          <a:prstGeom prst="rect">
            <a:avLst/>
          </a:prstGeom>
          <a:ln w="28575">
            <a:solidFill>
              <a:srgbClr val="00B050"/>
            </a:solidFill>
          </a:ln>
        </p:spPr>
      </p:pic>
    </p:spTree>
    <p:extLst>
      <p:ext uri="{BB962C8B-B14F-4D97-AF65-F5344CB8AC3E}">
        <p14:creationId xmlns:p14="http://schemas.microsoft.com/office/powerpoint/2010/main" val="220991204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ED8917D97FBE94AA466118F5527D9FC" ma:contentTypeVersion="16" ma:contentTypeDescription="Create a new document." ma:contentTypeScope="" ma:versionID="9b2fb95e2198bad599d7e69f1d713f67">
  <xsd:schema xmlns:xsd="http://www.w3.org/2001/XMLSchema" xmlns:xs="http://www.w3.org/2001/XMLSchema" xmlns:p="http://schemas.microsoft.com/office/2006/metadata/properties" xmlns:ns2="1ef32c0f-f536-4c0f-8c71-88fffd03ae7c" xmlns:ns3="5525c574-4052-4d16-862b-8a76a884fdd6" targetNamespace="http://schemas.microsoft.com/office/2006/metadata/properties" ma:root="true" ma:fieldsID="e7ae9d80f9cd3d50f2d6e360483043c1" ns2:_="" ns3:_="">
    <xsd:import namespace="1ef32c0f-f536-4c0f-8c71-88fffd03ae7c"/>
    <xsd:import namespace="5525c574-4052-4d16-862b-8a76a884fdd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f32c0f-f536-4c0f-8c71-88fffd03ae7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21cb7c2-d0c3-4791-a04d-1085bfea9713"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25c574-4052-4d16-862b-8a76a884fdd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91937308-458a-49ae-9bb3-5a5bc347aa38}" ma:internalName="TaxCatchAll" ma:showField="CatchAllData" ma:web="5525c574-4052-4d16-862b-8a76a884fd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525c574-4052-4d16-862b-8a76a884fdd6" xsi:nil="true"/>
    <lcf76f155ced4ddcb4097134ff3c332f xmlns="1ef32c0f-f536-4c0f-8c71-88fffd03ae7c">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659879D-AFC0-4531-B890-9B5C0E6F9972}">
  <ds:schemaRefs>
    <ds:schemaRef ds:uri="1ef32c0f-f536-4c0f-8c71-88fffd03ae7c"/>
    <ds:schemaRef ds:uri="5525c574-4052-4d16-862b-8a76a884fdd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F005625-039E-4EA9-96A8-B67358EC92D3}">
  <ds:schemaRefs>
    <ds:schemaRef ds:uri="1ef32c0f-f536-4c0f-8c71-88fffd03ae7c"/>
    <ds:schemaRef ds:uri="5525c574-4052-4d16-862b-8a76a884fdd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CFCA91FC-B648-4AC0-B475-EB576829FF6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390</TotalTime>
  <Words>1332</Words>
  <Application>Microsoft Macintosh PowerPoint</Application>
  <PresentationFormat>Custom</PresentationFormat>
  <Paragraphs>92</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Amazon Ember Light</vt:lpstr>
      <vt:lpstr>Arial</vt:lpstr>
      <vt:lpstr>Calibri</vt:lpstr>
      <vt:lpstr>Calibri Light</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SAssetM SalB</dc:title>
  <dc:creator>Chloe.Vendette@AVNET.COM</dc:creator>
  <cp:lastModifiedBy>Chad Dirks</cp:lastModifiedBy>
  <cp:revision>3</cp:revision>
  <dcterms:created xsi:type="dcterms:W3CDTF">2018-05-29T22:25:03Z</dcterms:created>
  <dcterms:modified xsi:type="dcterms:W3CDTF">2026-07-27T17:16:58Z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0x0101002ED8917D97FBE94AA466118F5527D9FC</vt:lpwstr>
  </property>
  <property fmtid="{D5CDD505-2E9C-101B-9397-08002B2CF9AE}" pid="3" name="MediaServiceImageTags">
    <vt:lpwstr/>
  </property>
</Properties>
</file>