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66" r:id="rId5"/>
    <p:sldId id="267" r:id="rId6"/>
  </p:sldIdLst>
  <p:sldSz cx="12144375" cy="15716250"/>
  <p:notesSz cx="15716250" cy="121443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ge 1" id="{25C605DF-9A27-4174-B253-669D88FB8671}">
          <p14:sldIdLst>
            <p14:sldId id="266"/>
          </p14:sldIdLst>
        </p14:section>
        <p14:section name="Page 2" id="{69D53168-2F96-4BB2-8DF6-FED3E52CC1A4}">
          <p14:sldIdLst>
            <p14:sldId id="267"/>
          </p14:sldIdLst>
        </p14:section>
      </p14:sectionLst>
    </p:ext>
    <p:ext uri="{EFAFB233-063F-42B5-8137-9DF3F51BA10A}">
      <p15:sldGuideLst xmlns:p15="http://schemas.microsoft.com/office/powerpoint/2012/main">
        <p15:guide id="1" orient="horz" pos="4950" userDrawn="1">
          <p15:clr>
            <a:srgbClr val="A4A3A4"/>
          </p15:clr>
        </p15:guide>
        <p15:guide id="2" pos="7281" userDrawn="1">
          <p15:clr>
            <a:srgbClr val="A4A3A4"/>
          </p15:clr>
        </p15:guide>
        <p15:guide id="3" pos="369" userDrawn="1">
          <p15:clr>
            <a:srgbClr val="A4A3A4"/>
          </p15:clr>
        </p15:guide>
        <p15:guide id="4" pos="3825" userDrawn="1">
          <p15:clr>
            <a:srgbClr val="A4A3A4"/>
          </p15:clr>
        </p15:guide>
        <p15:guide id="5" pos="3969" userDrawn="1">
          <p15:clr>
            <a:srgbClr val="A4A3A4"/>
          </p15:clr>
        </p15:guide>
        <p15:guide id="6" pos="3681" userDrawn="1">
          <p15:clr>
            <a:srgbClr val="A4A3A4"/>
          </p15:clr>
        </p15:guide>
        <p15:guide id="7" orient="horz" pos="5142" userDrawn="1">
          <p15:clr>
            <a:srgbClr val="A4A3A4"/>
          </p15:clr>
        </p15:guide>
        <p15:guide id="8" orient="horz" pos="9606" userDrawn="1">
          <p15:clr>
            <a:srgbClr val="A4A3A4"/>
          </p15:clr>
        </p15:guide>
        <p15:guide id="9" orient="horz" pos="1158" userDrawn="1">
          <p15:clr>
            <a:srgbClr val="A4A3A4"/>
          </p15:clr>
        </p15:guide>
        <p15:guide id="10" orient="horz" pos="2022" userDrawn="1">
          <p15:clr>
            <a:srgbClr val="A4A3A4"/>
          </p15:clr>
        </p15:guide>
        <p15:guide id="11" orient="horz" pos="5718" userDrawn="1">
          <p15:clr>
            <a:srgbClr val="A4A3A4"/>
          </p15:clr>
        </p15:guide>
        <p15:guide id="12" orient="horz" pos="92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C"/>
    <a:srgbClr val="C4C4C4"/>
    <a:srgbClr val="F1F1F1"/>
    <a:srgbClr val="232F3E"/>
    <a:srgbClr val="FF9900"/>
    <a:srgbClr val="F1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A469EA-11BC-4450-909E-82F1A9500974}" v="3" dt="2026-06-17T18:55:04.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50" d="100"/>
          <a:sy n="50" d="100"/>
        </p:scale>
        <p:origin x="3472" y="192"/>
      </p:cViewPr>
      <p:guideLst>
        <p:guide orient="horz" pos="4950"/>
        <p:guide pos="7281"/>
        <p:guide pos="369"/>
        <p:guide pos="3825"/>
        <p:guide pos="3969"/>
        <p:guide pos="3681"/>
        <p:guide orient="horz" pos="5142"/>
        <p:guide orient="horz" pos="9606"/>
        <p:guide orient="horz" pos="1158"/>
        <p:guide orient="horz" pos="2022"/>
        <p:guide orient="horz" pos="5718"/>
        <p:guide orient="horz" pos="924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938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73800" y="1517650"/>
            <a:ext cx="3168650" cy="4098925"/>
          </a:xfrm>
          <a:prstGeom prst="rect">
            <a:avLst/>
          </a:prstGeom>
          <a:noFill/>
          <a:ln w="12700">
            <a:solidFill>
              <a:prstClr val="black"/>
            </a:solidFill>
          </a:ln>
        </p:spPr>
      </p:sp>
      <p:sp>
        <p:nvSpPr>
          <p:cNvPr id="3" name="Notes Placeholder 2"/>
          <p:cNvSpPr>
            <a:spLocks noGrp="1"/>
          </p:cNvSpPr>
          <p:nvPr>
            <p:ph type="body" idx="1"/>
          </p:nvPr>
        </p:nvSpPr>
        <p:spPr>
          <a:xfrm>
            <a:off x="1571625" y="5845175"/>
            <a:ext cx="12573000" cy="4781550"/>
          </a:xfrm>
          <a:prstGeom prst="rect">
            <a:avLst/>
          </a:prstGeom>
        </p:spPr>
        <p:txBody>
          <a:bodyPr/>
          <a:lstStyle/>
          <a:p>
            <a:endParaRPr lang="en-US"/>
          </a:p>
        </p:txBody>
      </p:sp>
    </p:spTree>
    <p:extLst>
      <p:ext uri="{BB962C8B-B14F-4D97-AF65-F5344CB8AC3E}">
        <p14:creationId xmlns:p14="http://schemas.microsoft.com/office/powerpoint/2010/main" val="1559890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73800" y="1517650"/>
            <a:ext cx="3168650" cy="4098925"/>
          </a:xfrm>
          <a:prstGeom prst="rect">
            <a:avLst/>
          </a:prstGeom>
          <a:noFill/>
          <a:ln w="12700">
            <a:solidFill>
              <a:prstClr val="black"/>
            </a:solidFill>
          </a:ln>
        </p:spPr>
      </p:sp>
      <p:sp>
        <p:nvSpPr>
          <p:cNvPr id="3" name="Notes Placeholder 2"/>
          <p:cNvSpPr>
            <a:spLocks noGrp="1"/>
          </p:cNvSpPr>
          <p:nvPr>
            <p:ph type="body" idx="1"/>
          </p:nvPr>
        </p:nvSpPr>
        <p:spPr>
          <a:xfrm>
            <a:off x="1571625" y="5845175"/>
            <a:ext cx="12573000" cy="4781550"/>
          </a:xfrm>
          <a:prstGeom prst="rect">
            <a:avLst/>
          </a:prstGeom>
        </p:spPr>
        <p:txBody>
          <a:bodyPr/>
          <a:lstStyle/>
          <a:p>
            <a:endParaRPr lang="en-US"/>
          </a:p>
        </p:txBody>
      </p:sp>
    </p:spTree>
    <p:extLst>
      <p:ext uri="{BB962C8B-B14F-4D97-AF65-F5344CB8AC3E}">
        <p14:creationId xmlns:p14="http://schemas.microsoft.com/office/powerpoint/2010/main" val="3981417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p:spTree>
      <p:nvGrpSpPr>
        <p:cNvPr id="1" name=""/>
        <p:cNvGrpSpPr/>
        <p:nvPr/>
      </p:nvGrpSpPr>
      <p:grpSpPr>
        <a:xfrm>
          <a:off x="0" y="0"/>
          <a:ext cx="0" cy="0"/>
          <a:chOff x="0" y="0"/>
          <a:chExt cx="0" cy="0"/>
        </a:xfrm>
      </p:grpSpPr>
      <p:sp>
        <p:nvSpPr>
          <p:cNvPr id="2" name="Picture Placeholder 23">
            <a:extLst>
              <a:ext uri="{FF2B5EF4-FFF2-40B4-BE49-F238E27FC236}">
                <a16:creationId xmlns:a16="http://schemas.microsoft.com/office/drawing/2014/main" id="{DC6EBA7A-8076-3144-79D3-625EC06A7A06}"/>
              </a:ext>
            </a:extLst>
          </p:cNvPr>
          <p:cNvSpPr>
            <a:spLocks noGrp="1"/>
          </p:cNvSpPr>
          <p:nvPr>
            <p:ph type="pic" sz="quarter" idx="11" hasCustomPrompt="1"/>
          </p:nvPr>
        </p:nvSpPr>
        <p:spPr>
          <a:xfrm>
            <a:off x="595121" y="1924710"/>
            <a:ext cx="1946275" cy="906462"/>
          </a:xfrm>
          <a:prstGeom prst="rect">
            <a:avLst/>
          </a:prstGeom>
          <a:blipFill dpi="0" rotWithShape="1">
            <a:blip r:embed="rId2"/>
            <a:srcRect/>
            <a:stretch>
              <a:fillRect/>
            </a:stretch>
          </a:blipFill>
        </p:spPr>
        <p:txBody>
          <a:bodyPr/>
          <a:lstStyle>
            <a:lvl1pPr marL="0" indent="0">
              <a:buNone/>
              <a:defRPr>
                <a:latin typeface="+mj-lt"/>
              </a:defRPr>
            </a:lvl1pPr>
          </a:lstStyle>
          <a:p>
            <a:r>
              <a:rPr lang="en-US"/>
              <a:t> </a:t>
            </a:r>
          </a:p>
        </p:txBody>
      </p:sp>
    </p:spTree>
    <p:extLst>
      <p:ext uri="{BB962C8B-B14F-4D97-AF65-F5344CB8AC3E}">
        <p14:creationId xmlns:p14="http://schemas.microsoft.com/office/powerpoint/2010/main" val="3006773527"/>
      </p:ext>
    </p:extLst>
  </p:cSld>
  <p:clrMapOvr>
    <a:masterClrMapping/>
  </p:clrMapOvr>
  <p:extLst>
    <p:ext uri="{DCECCB84-F9BA-43D5-87BE-67443E8EF086}">
      <p15:sldGuideLst xmlns:p15="http://schemas.microsoft.com/office/powerpoint/2012/main">
        <p15:guide id="1" pos="369" userDrawn="1">
          <p15:clr>
            <a:srgbClr val="FBAE40"/>
          </p15:clr>
        </p15:guide>
        <p15:guide id="2" pos="72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
    <p:spTree>
      <p:nvGrpSpPr>
        <p:cNvPr id="1" name=""/>
        <p:cNvGrpSpPr/>
        <p:nvPr/>
      </p:nvGrpSpPr>
      <p:grpSpPr>
        <a:xfrm>
          <a:off x="0" y="0"/>
          <a:ext cx="0" cy="0"/>
          <a:chOff x="0" y="0"/>
          <a:chExt cx="0" cy="0"/>
        </a:xfrm>
      </p:grpSpPr>
      <p:sp>
        <p:nvSpPr>
          <p:cNvPr id="33" name="Picture Placeholder 27">
            <a:extLst>
              <a:ext uri="{FF2B5EF4-FFF2-40B4-BE49-F238E27FC236}">
                <a16:creationId xmlns:a16="http://schemas.microsoft.com/office/drawing/2014/main" id="{8F6327E0-9E09-48BC-A396-70F29FEB262C}"/>
              </a:ext>
            </a:extLst>
          </p:cNvPr>
          <p:cNvSpPr>
            <a:spLocks noGrp="1" noChangeAspect="1"/>
          </p:cNvSpPr>
          <p:nvPr>
            <p:ph type="pic" sz="quarter" idx="25" hasCustomPrompt="1"/>
          </p:nvPr>
        </p:nvSpPr>
        <p:spPr>
          <a:xfrm>
            <a:off x="9728869" y="14373225"/>
            <a:ext cx="1829719" cy="914400"/>
          </a:xfrm>
          <a:prstGeom prst="rect">
            <a:avLst/>
          </a:prstGeom>
          <a:blipFill dpi="0" rotWithShape="0">
            <a:blip r:embed="rId2"/>
            <a:srcRect/>
            <a:stretch>
              <a:fillRect/>
            </a:stretch>
          </a:blipFill>
        </p:spPr>
        <p:txBody>
          <a:bodyPr anchor="ctr"/>
          <a:lstStyle>
            <a:lvl1pPr marL="0" indent="0" algn="ctr">
              <a:buNone/>
              <a:defRPr sz="2000" b="1">
                <a:latin typeface="+mj-lt"/>
              </a:defRPr>
            </a:lvl1pPr>
          </a:lstStyle>
          <a:p>
            <a:r>
              <a:rPr lang="en-US"/>
              <a:t> </a:t>
            </a:r>
          </a:p>
        </p:txBody>
      </p:sp>
    </p:spTree>
    <p:extLst>
      <p:ext uri="{BB962C8B-B14F-4D97-AF65-F5344CB8AC3E}">
        <p14:creationId xmlns:p14="http://schemas.microsoft.com/office/powerpoint/2010/main" val="191353584"/>
      </p:ext>
    </p:extLst>
  </p:cSld>
  <p:clrMapOvr>
    <a:masterClrMapping/>
  </p:clrMapOvr>
  <p:extLst>
    <p:ext uri="{DCECCB84-F9BA-43D5-87BE-67443E8EF086}">
      <p15:sldGuideLst xmlns:p15="http://schemas.microsoft.com/office/powerpoint/2012/main">
        <p15:guide id="1" orient="horz" pos="4950" userDrawn="1">
          <p15:clr>
            <a:srgbClr val="FBAE40"/>
          </p15:clr>
        </p15:guide>
        <p15:guide id="2" pos="3825" userDrawn="1">
          <p15:clr>
            <a:srgbClr val="FBAE40"/>
          </p15:clr>
        </p15:guide>
        <p15:guide id="3" pos="369" userDrawn="1">
          <p15:clr>
            <a:srgbClr val="FBAE40"/>
          </p15:clr>
        </p15:guide>
        <p15:guide id="4" pos="7281" userDrawn="1">
          <p15:clr>
            <a:srgbClr val="FBAE40"/>
          </p15:clr>
        </p15:guide>
        <p15:guide id="5" orient="horz" pos="963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8388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jpe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iotconnect.io/iotconnect-infineon-psoc6-ai-webinar.html" TargetMode="External"/><Relationship Id="rId5" Type="http://schemas.openxmlformats.org/officeDocument/2006/relationships/image" Target="../media/image4.png"/><Relationship Id="rId4" Type="http://schemas.openxmlformats.org/officeDocument/2006/relationships/hyperlink" Target="https://www.avnet.com/wps/portal/us/solutions/iot/partners/aws/" TargetMode="External"/><Relationship Id="rId9" Type="http://schemas.openxmlformats.org/officeDocument/2006/relationships/image" Target="../media/image7.jpg"/></Relationships>
</file>

<file path=ppt/slides/_rels/slide2.xml.rels><?xml version="1.0" encoding="UTF-8" standalone="yes"?>
<Relationships xmlns="http://schemas.openxmlformats.org/package/2006/relationships"><Relationship Id="rId8" Type="http://schemas.openxmlformats.org/officeDocument/2006/relationships/hyperlink" Target="https://www.avnet.com/wps/portal/us/solutions/iot/partners/aws/" TargetMode="External"/><Relationship Id="rId13" Type="http://schemas.openxmlformats.org/officeDocument/2006/relationships/image" Target="../media/image14.png"/><Relationship Id="rId3" Type="http://schemas.openxmlformats.org/officeDocument/2006/relationships/image" Target="../media/image8.svg"/><Relationship Id="rId7" Type="http://schemas.openxmlformats.org/officeDocument/2006/relationships/image" Target="../media/image3.jpe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12.png"/><Relationship Id="rId5" Type="http://schemas.openxmlformats.org/officeDocument/2006/relationships/hyperlink" Target="https://aws.amazon.com/marketplace/seller-profile?id=seller-gqopqcki66fjk" TargetMode="External"/><Relationship Id="rId10" Type="http://schemas.openxmlformats.org/officeDocument/2006/relationships/image" Target="../media/image11.png"/><Relationship Id="rId4" Type="http://schemas.openxmlformats.org/officeDocument/2006/relationships/image" Target="../media/image9.svg"/><Relationship Id="rId9" Type="http://schemas.openxmlformats.org/officeDocument/2006/relationships/image" Target="../media/image4.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Straight Connector 37">
            <a:extLst>
              <a:ext uri="{FF2B5EF4-FFF2-40B4-BE49-F238E27FC236}">
                <a16:creationId xmlns:a16="http://schemas.microsoft.com/office/drawing/2014/main" id="{B78AE988-3D1A-6692-485B-378B8949F3E6}"/>
              </a:ext>
            </a:extLst>
          </p:cNvPr>
          <p:cNvCxnSpPr>
            <a:cxnSpLocks/>
          </p:cNvCxnSpPr>
          <p:nvPr/>
        </p:nvCxnSpPr>
        <p:spPr>
          <a:xfrm>
            <a:off x="450948" y="3664533"/>
            <a:ext cx="10977753"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55">
            <a:extLst>
              <a:ext uri="{FF2B5EF4-FFF2-40B4-BE49-F238E27FC236}">
                <a16:creationId xmlns:a16="http://schemas.microsoft.com/office/drawing/2014/main" id="{B3E16763-30D4-FF5C-E76C-D55939EFCFB9}"/>
              </a:ext>
            </a:extLst>
          </p:cNvPr>
          <p:cNvSpPr txBox="1">
            <a:spLocks/>
          </p:cNvSpPr>
          <p:nvPr/>
        </p:nvSpPr>
        <p:spPr>
          <a:xfrm>
            <a:off x="494371" y="2700484"/>
            <a:ext cx="10977753" cy="694678"/>
          </a:xfrm>
          <a:prstGeom prst="rect">
            <a:avLst/>
          </a:prstGeom>
        </p:spPr>
        <p:txBody>
          <a:bodyPr lIns="0" tIns="0" rIns="0" bIns="0"/>
          <a:lstStyle>
            <a:lvl1pPr marL="0" indent="0" algn="l" defTabSz="914400" rtl="0" eaLnBrk="1" latinLnBrk="0" hangingPunct="1">
              <a:lnSpc>
                <a:spcPts val="5700"/>
              </a:lnSpc>
              <a:spcBef>
                <a:spcPct val="20000"/>
              </a:spcBef>
              <a:buFont typeface="Arial" pitchFamily="34" charset="0"/>
              <a:buNone/>
              <a:defRPr lang="en-US" sz="4800" b="1" i="0" kern="1200" dirty="0" smtClean="0">
                <a:solidFill>
                  <a:srgbClr val="FF00E5"/>
                </a:solidFill>
                <a:latin typeface="+mj-lt"/>
                <a:ea typeface="Arial" panose="020B0604020202020204" pitchFamily="34" charset="0"/>
                <a:cs typeface="Arial" panose="020B0604020202020204" pitchFamily="34" charset="0"/>
              </a:defRPr>
            </a:lvl1pPr>
            <a:lvl2pPr marL="457200" indent="0" algn="l" defTabSz="914400" rtl="0" eaLnBrk="1" latinLnBrk="0" hangingPunct="1">
              <a:spcBef>
                <a:spcPct val="20000"/>
              </a:spcBef>
              <a:buFont typeface="Arial" pitchFamily="34" charset="0"/>
              <a:buNone/>
              <a:defRPr lang="en-US" sz="5400" b="1" i="0" kern="1200" dirty="0" smtClean="0">
                <a:solidFill>
                  <a:srgbClr val="FF00E5"/>
                </a:solidFill>
                <a:latin typeface="Helvetica Bold" pitchFamily="34" charset="0"/>
                <a:ea typeface="Helvetica Bold" pitchFamily="34" charset="-122"/>
                <a:cs typeface="Helvetica Bold" pitchFamily="34" charset="-120"/>
              </a:defRPr>
            </a:lvl2pPr>
            <a:lvl3pPr marL="914400" indent="0" algn="l" defTabSz="914400" rtl="0" eaLnBrk="1" latinLnBrk="0" hangingPunct="1">
              <a:spcBef>
                <a:spcPct val="20000"/>
              </a:spcBef>
              <a:buFont typeface="Arial" pitchFamily="34" charset="0"/>
              <a:buNone/>
              <a:defRPr lang="en-US" sz="5400" b="1" i="0" kern="1200" dirty="0" smtClean="0">
                <a:solidFill>
                  <a:srgbClr val="FF00E5"/>
                </a:solidFill>
                <a:latin typeface="Helvetica Bold" pitchFamily="34" charset="0"/>
                <a:ea typeface="Helvetica Bold" pitchFamily="34" charset="-122"/>
                <a:cs typeface="Helvetica Bold" pitchFamily="34" charset="-120"/>
              </a:defRPr>
            </a:lvl3pPr>
            <a:lvl4pPr marL="1371600" indent="0" algn="l" defTabSz="914400" rtl="0" eaLnBrk="1" latinLnBrk="0" hangingPunct="1">
              <a:spcBef>
                <a:spcPct val="20000"/>
              </a:spcBef>
              <a:buFont typeface="Arial" pitchFamily="34" charset="0"/>
              <a:buNone/>
              <a:defRPr lang="en-US" sz="5400" b="1" i="0" kern="1200" dirty="0" smtClean="0">
                <a:solidFill>
                  <a:srgbClr val="FF00E5"/>
                </a:solidFill>
                <a:latin typeface="Helvetica Bold" pitchFamily="34" charset="0"/>
                <a:ea typeface="Helvetica Bold" pitchFamily="34" charset="-122"/>
                <a:cs typeface="Helvetica Bold" pitchFamily="34" charset="-120"/>
              </a:defRPr>
            </a:lvl4pPr>
            <a:lvl5pPr marL="1828800" indent="0" algn="l" defTabSz="914400" rtl="0" eaLnBrk="1" latinLnBrk="0" hangingPunct="1">
              <a:spcBef>
                <a:spcPct val="20000"/>
              </a:spcBef>
              <a:buFont typeface="Arial" pitchFamily="34" charset="0"/>
              <a:buNone/>
              <a:defRPr lang="en-US" sz="5400" b="1" i="0" kern="1200" dirty="0">
                <a:solidFill>
                  <a:srgbClr val="FF00E5"/>
                </a:solidFill>
                <a:latin typeface="Helvetica Bold" pitchFamily="34" charset="0"/>
                <a:ea typeface="Helvetica Bold" pitchFamily="34" charset="-122"/>
                <a:cs typeface="Helvetica Bold" pitchFamily="34" charset="-12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300" dirty="0">
                <a:solidFill>
                  <a:schemeClr val="tx1"/>
                </a:solidFill>
              </a:rPr>
              <a:t>Data Center Operations Automation – Avnet + AWS</a:t>
            </a:r>
          </a:p>
        </p:txBody>
      </p:sp>
      <p:pic>
        <p:nvPicPr>
          <p:cNvPr id="47" name="Picture 46">
            <a:extLst>
              <a:ext uri="{FF2B5EF4-FFF2-40B4-BE49-F238E27FC236}">
                <a16:creationId xmlns:a16="http://schemas.microsoft.com/office/drawing/2014/main" id="{54D66E8E-9E54-0F72-C218-4ACCB0EC7672}"/>
              </a:ext>
            </a:extLst>
          </p:cNvPr>
          <p:cNvPicPr>
            <a:picLocks/>
          </p:cNvPicPr>
          <p:nvPr/>
        </p:nvPicPr>
        <p:blipFill rotWithShape="1">
          <a:blip r:embed="rId3"/>
          <a:srcRect t="15313" b="64695"/>
          <a:stretch/>
        </p:blipFill>
        <p:spPr>
          <a:xfrm>
            <a:off x="0" y="322"/>
            <a:ext cx="12144375" cy="1367314"/>
          </a:xfrm>
          <a:prstGeom prst="rect">
            <a:avLst/>
          </a:prstGeom>
        </p:spPr>
      </p:pic>
      <p:pic>
        <p:nvPicPr>
          <p:cNvPr id="4" name="Picture 3">
            <a:hlinkClick r:id="rId4"/>
            <a:extLst>
              <a:ext uri="{FF2B5EF4-FFF2-40B4-BE49-F238E27FC236}">
                <a16:creationId xmlns:a16="http://schemas.microsoft.com/office/drawing/2014/main" id="{589A99C3-F2D8-6825-5C93-4FC8F629B3B6}"/>
              </a:ext>
            </a:extLst>
          </p:cNvPr>
          <p:cNvPicPr>
            <a:picLocks noChangeAspect="1"/>
          </p:cNvPicPr>
          <p:nvPr/>
        </p:nvPicPr>
        <p:blipFill>
          <a:blip r:embed="rId5"/>
          <a:stretch>
            <a:fillRect/>
          </a:stretch>
        </p:blipFill>
        <p:spPr>
          <a:xfrm>
            <a:off x="8971703" y="312393"/>
            <a:ext cx="2843790" cy="624841"/>
          </a:xfrm>
          <a:prstGeom prst="rect">
            <a:avLst/>
          </a:prstGeom>
        </p:spPr>
      </p:pic>
      <p:pic>
        <p:nvPicPr>
          <p:cNvPr id="9" name="Picture 8">
            <a:hlinkClick r:id="rId6"/>
            <a:extLst>
              <a:ext uri="{FF2B5EF4-FFF2-40B4-BE49-F238E27FC236}">
                <a16:creationId xmlns:a16="http://schemas.microsoft.com/office/drawing/2014/main" id="{968D4644-7E77-A464-4062-081703518E2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371" y="1841282"/>
            <a:ext cx="3419903" cy="365557"/>
          </a:xfrm>
          <a:prstGeom prst="rect">
            <a:avLst/>
          </a:prstGeom>
        </p:spPr>
      </p:pic>
      <p:sp>
        <p:nvSpPr>
          <p:cNvPr id="11" name="Object28">
            <a:extLst>
              <a:ext uri="{FF2B5EF4-FFF2-40B4-BE49-F238E27FC236}">
                <a16:creationId xmlns:a16="http://schemas.microsoft.com/office/drawing/2014/main" id="{6A1FA7EF-0552-1598-00B7-41C119CB9C68}"/>
              </a:ext>
            </a:extLst>
          </p:cNvPr>
          <p:cNvSpPr/>
          <p:nvPr/>
        </p:nvSpPr>
        <p:spPr>
          <a:xfrm>
            <a:off x="747521" y="15274261"/>
            <a:ext cx="4168315" cy="127664"/>
          </a:xfrm>
          <a:prstGeom prst="rect">
            <a:avLst/>
          </a:prstGeom>
          <a:noFill/>
          <a:ln/>
        </p:spPr>
        <p:txBody>
          <a:bodyPr wrap="square" lIns="0" tIns="0" rIns="0" bIns="0" rtlCol="0" anchor="t">
            <a:spAutoFit/>
          </a:bodyPr>
          <a:lstStyle/>
          <a:p>
            <a:pPr>
              <a:lnSpc>
                <a:spcPts val="1093"/>
              </a:lnSpc>
            </a:pPr>
            <a:r>
              <a:rPr lang="en-US" sz="750">
                <a:latin typeface="+mj-lt"/>
                <a:ea typeface="Helvetica Regular" pitchFamily="34" charset="-122"/>
                <a:cs typeface="Helvetica Regular" pitchFamily="34" charset="-120"/>
              </a:rPr>
              <a:t>Avnet Contact:  Gavin Kirk   |  Gavin.Kirk@Avnet.com</a:t>
            </a:r>
            <a:endParaRPr lang="en-US" sz="750">
              <a:latin typeface="+mj-lt"/>
            </a:endParaRPr>
          </a:p>
        </p:txBody>
      </p:sp>
      <p:grpSp>
        <p:nvGrpSpPr>
          <p:cNvPr id="12" name="Group 11">
            <a:extLst>
              <a:ext uri="{FF2B5EF4-FFF2-40B4-BE49-F238E27FC236}">
                <a16:creationId xmlns:a16="http://schemas.microsoft.com/office/drawing/2014/main" id="{4067DA62-8B3C-A42E-1CCB-CDA2B4C30F79}"/>
              </a:ext>
            </a:extLst>
          </p:cNvPr>
          <p:cNvGrpSpPr/>
          <p:nvPr/>
        </p:nvGrpSpPr>
        <p:grpSpPr>
          <a:xfrm>
            <a:off x="450947" y="5319164"/>
            <a:ext cx="11021177" cy="3975376"/>
            <a:chOff x="494370" y="6089527"/>
            <a:chExt cx="11021177" cy="3975376"/>
          </a:xfrm>
        </p:grpSpPr>
        <p:sp>
          <p:nvSpPr>
            <p:cNvPr id="49" name="Text Placeholder 33">
              <a:extLst>
                <a:ext uri="{FF2B5EF4-FFF2-40B4-BE49-F238E27FC236}">
                  <a16:creationId xmlns:a16="http://schemas.microsoft.com/office/drawing/2014/main" id="{429E5A38-5667-1930-4A9B-39FAC0F6362B}"/>
                </a:ext>
              </a:extLst>
            </p:cNvPr>
            <p:cNvSpPr txBox="1">
              <a:spLocks/>
            </p:cNvSpPr>
            <p:nvPr/>
          </p:nvSpPr>
          <p:spPr>
            <a:xfrm>
              <a:off x="6135495" y="6602417"/>
              <a:ext cx="5380052" cy="3462486"/>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dirty="0">
                  <a:solidFill>
                    <a:schemeClr val="tx1"/>
                  </a:solidFill>
                </a:rPr>
                <a:t>Data Center Operations Automation (DCOA) from Avnet and AWS addresses these challenges with sensor-driven intelligence across thermal, power, environmental, and asset systems, built on /IOTCONNECT and AWS. Telemetry from CRAC units, chillers, UPS systems, PDUs, and environmental probes streams through AWS IoT Core and Greengrass into real-time dashboards, predictive alerts, and automated control loops. Edge AI classifies vibration and acoustic signatures on-device to project failures 30–90 days ahead, GenAI-assisted runbooks powered by Amazon Bedrock guide technicians to root cause, and 2D/3D digital twins anchor every alert to its physical location. The platform scales from a single 10,000 sq ft site to large multi-site portfolios.</a:t>
              </a:r>
            </a:p>
          </p:txBody>
        </p:sp>
        <p:sp>
          <p:nvSpPr>
            <p:cNvPr id="3" name="TextBox 2">
              <a:extLst>
                <a:ext uri="{FF2B5EF4-FFF2-40B4-BE49-F238E27FC236}">
                  <a16:creationId xmlns:a16="http://schemas.microsoft.com/office/drawing/2014/main" id="{38A28A0F-9EB8-5BF6-CDA6-EFB2F9B793E3}"/>
                </a:ext>
              </a:extLst>
            </p:cNvPr>
            <p:cNvSpPr txBox="1"/>
            <p:nvPr/>
          </p:nvSpPr>
          <p:spPr>
            <a:xfrm>
              <a:off x="494370" y="6089527"/>
              <a:ext cx="5181316" cy="3554819"/>
            </a:xfrm>
            <a:prstGeom prst="rect">
              <a:avLst/>
            </a:prstGeom>
            <a:noFill/>
          </p:spPr>
          <p:txBody>
            <a:bodyPr wrap="square" lIns="91440" tIns="45720" rIns="91440" bIns="45720" rtlCol="0" anchor="t">
              <a:spAutoFit/>
            </a:bodyPr>
            <a:lstStyle/>
            <a:p>
              <a:r>
                <a:rPr lang="en-US" sz="1500" b="0" i="0" dirty="0">
                  <a:solidFill>
                    <a:srgbClr val="111111"/>
                  </a:solidFill>
                  <a:effectLst/>
                  <a:latin typeface="+mj-lt"/>
                </a:rPr>
                <a:t>Data center operators run their facilities across tools that don’t talk to each other—the BMS tracks cooling, DCIM monitors rack power, SCADA manages electrical systems—while technicians still walk manual rounds. Failures arrive unannounced: a UPS string fails 18 months early, a CRAC outage costs 47 minutes of downtime at roughly $9,000 per minute. Capacity hides in the gap between nameplate and real load, documentation lives in PDFs nobody reads, and energy regulations such as the EU Energy Efficiency Directive demand verifiable PUE figures that manual monthly rollups cannot provide.</a:t>
              </a:r>
            </a:p>
            <a:p>
              <a:endParaRPr lang="en-US" sz="1500" b="0" i="0" dirty="0">
                <a:solidFill>
                  <a:srgbClr val="111111"/>
                </a:solidFill>
                <a:effectLst/>
                <a:latin typeface="+mj-lt"/>
              </a:endParaRPr>
            </a:p>
          </p:txBody>
        </p:sp>
      </p:grpSp>
      <p:grpSp>
        <p:nvGrpSpPr>
          <p:cNvPr id="13" name="Group 12">
            <a:extLst>
              <a:ext uri="{FF2B5EF4-FFF2-40B4-BE49-F238E27FC236}">
                <a16:creationId xmlns:a16="http://schemas.microsoft.com/office/drawing/2014/main" id="{6FB3A2E4-8CDA-22BD-E142-9327647019DB}"/>
              </a:ext>
            </a:extLst>
          </p:cNvPr>
          <p:cNvGrpSpPr/>
          <p:nvPr/>
        </p:nvGrpSpPr>
        <p:grpSpPr>
          <a:xfrm>
            <a:off x="233916" y="9778792"/>
            <a:ext cx="11659690" cy="6126444"/>
            <a:chOff x="233916" y="9621704"/>
            <a:chExt cx="11659690" cy="6126444"/>
          </a:xfrm>
        </p:grpSpPr>
        <p:sp>
          <p:nvSpPr>
            <p:cNvPr id="14" name="Round Same Side Corner Rectangle 58">
              <a:extLst>
                <a:ext uri="{FF2B5EF4-FFF2-40B4-BE49-F238E27FC236}">
                  <a16:creationId xmlns:a16="http://schemas.microsoft.com/office/drawing/2014/main" id="{F43B44C4-5241-E8D6-7B7B-926041DADBE3}"/>
                </a:ext>
              </a:extLst>
            </p:cNvPr>
            <p:cNvSpPr/>
            <p:nvPr/>
          </p:nvSpPr>
          <p:spPr>
            <a:xfrm>
              <a:off x="340244" y="9621704"/>
              <a:ext cx="11553362" cy="6126437"/>
            </a:xfrm>
            <a:prstGeom prst="round2SameRect">
              <a:avLst>
                <a:gd name="adj1" fmla="val 6776"/>
                <a:gd name="adj2" fmla="val 0"/>
              </a:avLst>
            </a:prstGeom>
            <a:noFill/>
            <a:ln w="9525">
              <a:solidFill>
                <a:srgbClr val="C4C4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 Same Side Corner Rectangle 5">
              <a:extLst>
                <a:ext uri="{FF2B5EF4-FFF2-40B4-BE49-F238E27FC236}">
                  <a16:creationId xmlns:a16="http://schemas.microsoft.com/office/drawing/2014/main" id="{D0538539-4400-DA6D-1087-52D4B97291D0}"/>
                </a:ext>
              </a:extLst>
            </p:cNvPr>
            <p:cNvSpPr/>
            <p:nvPr/>
          </p:nvSpPr>
          <p:spPr>
            <a:xfrm>
              <a:off x="233916" y="9728031"/>
              <a:ext cx="11553362" cy="6020117"/>
            </a:xfrm>
            <a:prstGeom prst="round2SameRect">
              <a:avLst>
                <a:gd name="adj1" fmla="val 6423"/>
                <a:gd name="adj2" fmla="val 0"/>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7A54B2AF-A668-0760-8B94-5121E447468F}"/>
              </a:ext>
            </a:extLst>
          </p:cNvPr>
          <p:cNvCxnSpPr>
            <a:cxnSpLocks/>
          </p:cNvCxnSpPr>
          <p:nvPr/>
        </p:nvCxnSpPr>
        <p:spPr>
          <a:xfrm>
            <a:off x="4826167" y="10831466"/>
            <a:ext cx="6694511"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31">
            <a:extLst>
              <a:ext uri="{FF2B5EF4-FFF2-40B4-BE49-F238E27FC236}">
                <a16:creationId xmlns:a16="http://schemas.microsoft.com/office/drawing/2014/main" id="{D5A9E28D-62E5-1E46-EF8E-E5572F5FC0E0}"/>
              </a:ext>
            </a:extLst>
          </p:cNvPr>
          <p:cNvSpPr txBox="1">
            <a:spLocks/>
          </p:cNvSpPr>
          <p:nvPr/>
        </p:nvSpPr>
        <p:spPr>
          <a:xfrm>
            <a:off x="4826167" y="10194276"/>
            <a:ext cx="6746707" cy="516496"/>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3150" b="1" i="0" kern="1200" dirty="0" smtClean="0">
                <a:solidFill>
                  <a:srgbClr val="232F3E"/>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Benefits</a:t>
            </a:r>
          </a:p>
        </p:txBody>
      </p:sp>
      <p:grpSp>
        <p:nvGrpSpPr>
          <p:cNvPr id="18" name="Group 17">
            <a:extLst>
              <a:ext uri="{FF2B5EF4-FFF2-40B4-BE49-F238E27FC236}">
                <a16:creationId xmlns:a16="http://schemas.microsoft.com/office/drawing/2014/main" id="{B75888C9-1CD3-B57C-6310-2519F7E9FC1C}"/>
              </a:ext>
            </a:extLst>
          </p:cNvPr>
          <p:cNvGrpSpPr/>
          <p:nvPr/>
        </p:nvGrpSpPr>
        <p:grpSpPr>
          <a:xfrm>
            <a:off x="4915836" y="12242836"/>
            <a:ext cx="6741021" cy="841488"/>
            <a:chOff x="4831853" y="11633197"/>
            <a:chExt cx="6741021" cy="841488"/>
          </a:xfrm>
        </p:grpSpPr>
        <p:sp>
          <p:nvSpPr>
            <p:cNvPr id="19" name="Text Placeholder 31">
              <a:extLst>
                <a:ext uri="{FF2B5EF4-FFF2-40B4-BE49-F238E27FC236}">
                  <a16:creationId xmlns:a16="http://schemas.microsoft.com/office/drawing/2014/main" id="{2153C517-9E81-BC28-96B7-8A3FBE4FFF90}"/>
                </a:ext>
              </a:extLst>
            </p:cNvPr>
            <p:cNvSpPr txBox="1">
              <a:spLocks/>
            </p:cNvSpPr>
            <p:nvPr/>
          </p:nvSpPr>
          <p:spPr>
            <a:xfrm>
              <a:off x="5276315" y="11633197"/>
              <a:ext cx="6296559" cy="373905"/>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solidFill>
                    <a:schemeClr val="tx1"/>
                  </a:solidFill>
                </a:rPr>
                <a:t>Single Pane of Glass Visibility</a:t>
              </a:r>
            </a:p>
          </p:txBody>
        </p:sp>
        <p:pic>
          <p:nvPicPr>
            <p:cNvPr id="20" name="Graphic 19">
              <a:extLst>
                <a:ext uri="{FF2B5EF4-FFF2-40B4-BE49-F238E27FC236}">
                  <a16:creationId xmlns:a16="http://schemas.microsoft.com/office/drawing/2014/main" id="{D75F6979-C577-295E-DCD9-9A2DAB404B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31853" y="11675887"/>
              <a:ext cx="247650" cy="200025"/>
            </a:xfrm>
            <a:prstGeom prst="rect">
              <a:avLst/>
            </a:prstGeom>
          </p:spPr>
        </p:pic>
        <p:sp>
          <p:nvSpPr>
            <p:cNvPr id="21" name="Content Placeholder 42">
              <a:extLst>
                <a:ext uri="{FF2B5EF4-FFF2-40B4-BE49-F238E27FC236}">
                  <a16:creationId xmlns:a16="http://schemas.microsoft.com/office/drawing/2014/main" id="{EF7DB9AE-29B5-4DF1-9634-CD754A4E6698}"/>
                </a:ext>
              </a:extLst>
            </p:cNvPr>
            <p:cNvSpPr txBox="1">
              <a:spLocks/>
            </p:cNvSpPr>
            <p:nvPr/>
          </p:nvSpPr>
          <p:spPr>
            <a:xfrm>
              <a:off x="5276314" y="12007102"/>
              <a:ext cx="6296560" cy="467583"/>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Helvetica Regular" pitchFamily="34" charset="0"/>
                  <a:ea typeface="Helvetica Regular" pitchFamily="34" charset="-122"/>
                  <a:cs typeface="Helvetica Regular" pitchFamily="34" charset="-12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a:solidFill>
                    <a:schemeClr val="tx1"/>
                  </a:solidFill>
                </a:rPr>
                <a:t>Real-time dashboards unify thermal maps, PUE, and asset health across every site—one operator can monitor 160+ devices, drilling from portfolio level to an individual rack or device in three clicks or fewer.</a:t>
              </a:r>
            </a:p>
          </p:txBody>
        </p:sp>
      </p:grpSp>
      <p:sp>
        <p:nvSpPr>
          <p:cNvPr id="51" name="Text Placeholder 33">
            <a:extLst>
              <a:ext uri="{FF2B5EF4-FFF2-40B4-BE49-F238E27FC236}">
                <a16:creationId xmlns:a16="http://schemas.microsoft.com/office/drawing/2014/main" id="{679CDEAB-819F-6596-7EBF-D751053EF56E}"/>
              </a:ext>
            </a:extLst>
          </p:cNvPr>
          <p:cNvSpPr txBox="1">
            <a:spLocks/>
          </p:cNvSpPr>
          <p:nvPr/>
        </p:nvSpPr>
        <p:spPr>
          <a:xfrm>
            <a:off x="4826167" y="10803104"/>
            <a:ext cx="6838890" cy="955646"/>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solidFill>
                <a:srgbClr val="FF00FC"/>
              </a:solidFill>
            </a:endParaRPr>
          </a:p>
          <a:p>
            <a:endParaRPr lang="en-US">
              <a:solidFill>
                <a:srgbClr val="FF00FC"/>
              </a:solidFill>
            </a:endParaRPr>
          </a:p>
          <a:p>
            <a:endParaRPr lang="en-US">
              <a:solidFill>
                <a:srgbClr val="FF00FC"/>
              </a:solidFill>
            </a:endParaRPr>
          </a:p>
          <a:p>
            <a:endParaRPr lang="en-US">
              <a:solidFill>
                <a:srgbClr val="FF00FC"/>
              </a:solidFill>
            </a:endParaRPr>
          </a:p>
        </p:txBody>
      </p:sp>
      <p:sp>
        <p:nvSpPr>
          <p:cNvPr id="54" name="Object28">
            <a:extLst>
              <a:ext uri="{FF2B5EF4-FFF2-40B4-BE49-F238E27FC236}">
                <a16:creationId xmlns:a16="http://schemas.microsoft.com/office/drawing/2014/main" id="{E0F5E2A3-781B-14B2-FD94-555DA7EF9B6D}"/>
              </a:ext>
            </a:extLst>
          </p:cNvPr>
          <p:cNvSpPr/>
          <p:nvPr/>
        </p:nvSpPr>
        <p:spPr>
          <a:xfrm>
            <a:off x="745746" y="15261596"/>
            <a:ext cx="4168315" cy="141064"/>
          </a:xfrm>
          <a:prstGeom prst="rect">
            <a:avLst/>
          </a:prstGeom>
          <a:noFill/>
          <a:ln/>
        </p:spPr>
        <p:txBody>
          <a:bodyPr wrap="square" lIns="0" tIns="0" rIns="0" bIns="0" rtlCol="0" anchor="t">
            <a:spAutoFit/>
          </a:bodyPr>
          <a:lstStyle/>
          <a:p>
            <a:pPr>
              <a:lnSpc>
                <a:spcPts val="1093"/>
              </a:lnSpc>
            </a:pPr>
            <a:r>
              <a:rPr lang="en-US" sz="1050">
                <a:latin typeface="+mj-lt"/>
                <a:ea typeface="Helvetica Regular" pitchFamily="34" charset="-122"/>
                <a:cs typeface="Helvetica Regular" pitchFamily="34" charset="-120"/>
              </a:rPr>
              <a:t>Contact our IoT experts – mailto:Iot@Avnet.com </a:t>
            </a:r>
            <a:endParaRPr lang="en-US" sz="1050">
              <a:latin typeface="+mj-lt"/>
            </a:endParaRPr>
          </a:p>
        </p:txBody>
      </p:sp>
      <p:sp>
        <p:nvSpPr>
          <p:cNvPr id="65" name="Text Placeholder 31">
            <a:extLst>
              <a:ext uri="{FF2B5EF4-FFF2-40B4-BE49-F238E27FC236}">
                <a16:creationId xmlns:a16="http://schemas.microsoft.com/office/drawing/2014/main" id="{CD831E16-84DE-4E52-16D4-ED5B62722F0E}"/>
              </a:ext>
            </a:extLst>
          </p:cNvPr>
          <p:cNvSpPr txBox="1">
            <a:spLocks/>
          </p:cNvSpPr>
          <p:nvPr/>
        </p:nvSpPr>
        <p:spPr>
          <a:xfrm>
            <a:off x="494314" y="4084836"/>
            <a:ext cx="5248467" cy="1128001"/>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3150" b="1"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Challenges</a:t>
            </a:r>
          </a:p>
          <a:p>
            <a:r>
              <a:rPr lang="en-US" sz="1900" dirty="0">
                <a:solidFill>
                  <a:schemeClr val="tx1"/>
                </a:solidFill>
              </a:rPr>
              <a:t>Automate manual rounds and detect failures before they happen</a:t>
            </a:r>
            <a:endParaRPr lang="en-US" sz="1900" b="0" dirty="0">
              <a:solidFill>
                <a:srgbClr val="FF00FC"/>
              </a:solidFill>
              <a:latin typeface="+mn-lt"/>
            </a:endParaRPr>
          </a:p>
        </p:txBody>
      </p:sp>
      <p:sp>
        <p:nvSpPr>
          <p:cNvPr id="66" name="Text Placeholder 31">
            <a:extLst>
              <a:ext uri="{FF2B5EF4-FFF2-40B4-BE49-F238E27FC236}">
                <a16:creationId xmlns:a16="http://schemas.microsoft.com/office/drawing/2014/main" id="{34E2D57A-9234-F9B5-ED43-01BBE0A1B3F7}"/>
              </a:ext>
            </a:extLst>
          </p:cNvPr>
          <p:cNvSpPr txBox="1">
            <a:spLocks/>
          </p:cNvSpPr>
          <p:nvPr/>
        </p:nvSpPr>
        <p:spPr>
          <a:xfrm>
            <a:off x="6072187" y="4071608"/>
            <a:ext cx="5248466" cy="1612749"/>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3150" b="1"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Avnet /IOTCONNECT Solution</a:t>
            </a:r>
          </a:p>
          <a:p>
            <a:r>
              <a:rPr lang="en-US" sz="1900" dirty="0">
                <a:solidFill>
                  <a:schemeClr val="tx1"/>
                </a:solidFill>
              </a:rPr>
              <a:t>Sensor-driven data center automation on /IOTCONNECT and AWS</a:t>
            </a:r>
            <a:endParaRPr lang="en-US" sz="1900" b="0" dirty="0">
              <a:solidFill>
                <a:schemeClr val="tx1"/>
              </a:solidFill>
              <a:latin typeface="+mn-lt"/>
            </a:endParaRPr>
          </a:p>
        </p:txBody>
      </p:sp>
      <p:grpSp>
        <p:nvGrpSpPr>
          <p:cNvPr id="67" name="Group 66">
            <a:extLst>
              <a:ext uri="{FF2B5EF4-FFF2-40B4-BE49-F238E27FC236}">
                <a16:creationId xmlns:a16="http://schemas.microsoft.com/office/drawing/2014/main" id="{398B084B-9336-6F88-73C5-A87772C0CE15}"/>
              </a:ext>
            </a:extLst>
          </p:cNvPr>
          <p:cNvGrpSpPr/>
          <p:nvPr/>
        </p:nvGrpSpPr>
        <p:grpSpPr>
          <a:xfrm>
            <a:off x="4915836" y="11110584"/>
            <a:ext cx="6741021" cy="841488"/>
            <a:chOff x="4831853" y="11633197"/>
            <a:chExt cx="6741021" cy="841488"/>
          </a:xfrm>
        </p:grpSpPr>
        <p:sp>
          <p:nvSpPr>
            <p:cNvPr id="68" name="Text Placeholder 31">
              <a:extLst>
                <a:ext uri="{FF2B5EF4-FFF2-40B4-BE49-F238E27FC236}">
                  <a16:creationId xmlns:a16="http://schemas.microsoft.com/office/drawing/2014/main" id="{688EE10A-6781-DA84-32D4-428CFA09114A}"/>
                </a:ext>
              </a:extLst>
            </p:cNvPr>
            <p:cNvSpPr txBox="1">
              <a:spLocks/>
            </p:cNvSpPr>
            <p:nvPr/>
          </p:nvSpPr>
          <p:spPr>
            <a:xfrm>
              <a:off x="5276315" y="11633197"/>
              <a:ext cx="6296559" cy="373905"/>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solidFill>
                    <a:schemeClr val="tx1"/>
                  </a:solidFill>
                </a:rPr>
                <a:t>Predictive Maintenance, 30–90 Days Ahead</a:t>
              </a:r>
            </a:p>
          </p:txBody>
        </p:sp>
        <p:pic>
          <p:nvPicPr>
            <p:cNvPr id="69" name="Graphic 68">
              <a:extLst>
                <a:ext uri="{FF2B5EF4-FFF2-40B4-BE49-F238E27FC236}">
                  <a16:creationId xmlns:a16="http://schemas.microsoft.com/office/drawing/2014/main" id="{D31B711E-6295-50C6-676F-6591B408CD9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31853" y="11675887"/>
              <a:ext cx="247650" cy="200025"/>
            </a:xfrm>
            <a:prstGeom prst="rect">
              <a:avLst/>
            </a:prstGeom>
          </p:spPr>
        </p:pic>
        <p:sp>
          <p:nvSpPr>
            <p:cNvPr id="70" name="Content Placeholder 42">
              <a:extLst>
                <a:ext uri="{FF2B5EF4-FFF2-40B4-BE49-F238E27FC236}">
                  <a16:creationId xmlns:a16="http://schemas.microsoft.com/office/drawing/2014/main" id="{01189BA8-407D-057B-959B-6DB5D0192807}"/>
                </a:ext>
              </a:extLst>
            </p:cNvPr>
            <p:cNvSpPr txBox="1">
              <a:spLocks/>
            </p:cNvSpPr>
            <p:nvPr/>
          </p:nvSpPr>
          <p:spPr>
            <a:xfrm>
              <a:off x="5276314" y="12007102"/>
              <a:ext cx="6296560" cy="467583"/>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Helvetica Regular" pitchFamily="34" charset="0"/>
                  <a:ea typeface="Helvetica Regular" pitchFamily="34" charset="-122"/>
                  <a:cs typeface="Helvetica Regular" pitchFamily="34" charset="-12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a:solidFill>
                    <a:schemeClr val="tx1"/>
                  </a:solidFill>
                </a:rPr>
                <a:t>Vibration, acoustic, temperature, and current-draw signatures are evaluated against site-specific models to project failures weeks ahead, triggering work orders automatically when degradation patterns emerge. </a:t>
              </a:r>
            </a:p>
            <a:p>
              <a:endParaRPr lang="en-US" sz="1200">
                <a:solidFill>
                  <a:schemeClr val="tx1"/>
                </a:solidFill>
              </a:endParaRPr>
            </a:p>
            <a:p>
              <a:endParaRPr lang="en-US" sz="1200">
                <a:solidFill>
                  <a:schemeClr val="tx1"/>
                </a:solidFill>
              </a:endParaRPr>
            </a:p>
          </p:txBody>
        </p:sp>
      </p:grpSp>
      <p:grpSp>
        <p:nvGrpSpPr>
          <p:cNvPr id="75" name="Group 74">
            <a:extLst>
              <a:ext uri="{FF2B5EF4-FFF2-40B4-BE49-F238E27FC236}">
                <a16:creationId xmlns:a16="http://schemas.microsoft.com/office/drawing/2014/main" id="{3AA7E21B-A7DA-4C72-C75C-777B2506B96E}"/>
              </a:ext>
            </a:extLst>
          </p:cNvPr>
          <p:cNvGrpSpPr/>
          <p:nvPr/>
        </p:nvGrpSpPr>
        <p:grpSpPr>
          <a:xfrm>
            <a:off x="4875101" y="14575037"/>
            <a:ext cx="6741021" cy="841488"/>
            <a:chOff x="4831853" y="11633197"/>
            <a:chExt cx="6741021" cy="841488"/>
          </a:xfrm>
        </p:grpSpPr>
        <p:sp>
          <p:nvSpPr>
            <p:cNvPr id="76" name="Text Placeholder 31">
              <a:extLst>
                <a:ext uri="{FF2B5EF4-FFF2-40B4-BE49-F238E27FC236}">
                  <a16:creationId xmlns:a16="http://schemas.microsoft.com/office/drawing/2014/main" id="{976EF643-9327-CE39-3944-8905498052CD}"/>
                </a:ext>
              </a:extLst>
            </p:cNvPr>
            <p:cNvSpPr txBox="1">
              <a:spLocks/>
            </p:cNvSpPr>
            <p:nvPr/>
          </p:nvSpPr>
          <p:spPr>
            <a:xfrm>
              <a:off x="5276315" y="11633197"/>
              <a:ext cx="6296559" cy="373905"/>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solidFill>
                    <a:schemeClr val="tx1"/>
                  </a:solidFill>
                </a:rPr>
                <a:t>Open Integration Architecture</a:t>
              </a:r>
            </a:p>
          </p:txBody>
        </p:sp>
        <p:pic>
          <p:nvPicPr>
            <p:cNvPr id="77" name="Graphic 76">
              <a:extLst>
                <a:ext uri="{FF2B5EF4-FFF2-40B4-BE49-F238E27FC236}">
                  <a16:creationId xmlns:a16="http://schemas.microsoft.com/office/drawing/2014/main" id="{999CF443-E6A3-CC7A-F382-6F0860C5BE8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31853" y="11675887"/>
              <a:ext cx="247650" cy="200025"/>
            </a:xfrm>
            <a:prstGeom prst="rect">
              <a:avLst/>
            </a:prstGeom>
          </p:spPr>
        </p:pic>
        <p:sp>
          <p:nvSpPr>
            <p:cNvPr id="78" name="Content Placeholder 42">
              <a:extLst>
                <a:ext uri="{FF2B5EF4-FFF2-40B4-BE49-F238E27FC236}">
                  <a16:creationId xmlns:a16="http://schemas.microsoft.com/office/drawing/2014/main" id="{6AFCFDFB-AEF5-0E52-6D1E-212EADC75E7A}"/>
                </a:ext>
              </a:extLst>
            </p:cNvPr>
            <p:cNvSpPr txBox="1">
              <a:spLocks/>
            </p:cNvSpPr>
            <p:nvPr/>
          </p:nvSpPr>
          <p:spPr>
            <a:xfrm>
              <a:off x="5276314" y="12007102"/>
              <a:ext cx="6296560" cy="467583"/>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Helvetica Regular" pitchFamily="34" charset="0"/>
                  <a:ea typeface="Helvetica Regular" pitchFamily="34" charset="-122"/>
                  <a:cs typeface="Helvetica Regular" pitchFamily="34" charset="-12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a:solidFill>
                    <a:schemeClr val="tx1"/>
                  </a:solidFill>
                </a:rPr>
                <a:t>Native integration with BMS, DCIM, SCADA, EPMS, CMMS, and ITSM platforms (ServiceNow, Jira SM, Freshservice, GLPI) through open APIs—supporting legacy infrastructure alongside cloud-native systems.</a:t>
              </a:r>
            </a:p>
          </p:txBody>
        </p:sp>
      </p:grpSp>
      <p:grpSp>
        <p:nvGrpSpPr>
          <p:cNvPr id="79" name="Group 78">
            <a:extLst>
              <a:ext uri="{FF2B5EF4-FFF2-40B4-BE49-F238E27FC236}">
                <a16:creationId xmlns:a16="http://schemas.microsoft.com/office/drawing/2014/main" id="{6AD09B09-2B71-87E8-F026-37DAD051F7C7}"/>
              </a:ext>
            </a:extLst>
          </p:cNvPr>
          <p:cNvGrpSpPr/>
          <p:nvPr/>
        </p:nvGrpSpPr>
        <p:grpSpPr>
          <a:xfrm>
            <a:off x="4875101" y="13420220"/>
            <a:ext cx="6741021" cy="841488"/>
            <a:chOff x="4831853" y="11633197"/>
            <a:chExt cx="6741021" cy="841488"/>
          </a:xfrm>
        </p:grpSpPr>
        <p:sp>
          <p:nvSpPr>
            <p:cNvPr id="80" name="Text Placeholder 31">
              <a:extLst>
                <a:ext uri="{FF2B5EF4-FFF2-40B4-BE49-F238E27FC236}">
                  <a16:creationId xmlns:a16="http://schemas.microsoft.com/office/drawing/2014/main" id="{7AB9044A-17E5-1AF3-0AFC-ADC4DBD50C89}"/>
                </a:ext>
              </a:extLst>
            </p:cNvPr>
            <p:cNvSpPr txBox="1">
              <a:spLocks/>
            </p:cNvSpPr>
            <p:nvPr/>
          </p:nvSpPr>
          <p:spPr>
            <a:xfrm>
              <a:off x="5276315" y="11633197"/>
              <a:ext cx="6296559" cy="373905"/>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solidFill>
                    <a:schemeClr val="tx1"/>
                  </a:solidFill>
                </a:rPr>
                <a:t>Compliance &amp; Energy, Audit-Ready</a:t>
              </a:r>
            </a:p>
          </p:txBody>
        </p:sp>
        <p:pic>
          <p:nvPicPr>
            <p:cNvPr id="81" name="Graphic 80">
              <a:extLst>
                <a:ext uri="{FF2B5EF4-FFF2-40B4-BE49-F238E27FC236}">
                  <a16:creationId xmlns:a16="http://schemas.microsoft.com/office/drawing/2014/main" id="{3DBD2A26-AF25-AF07-7850-9F738BC18CF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31853" y="11675887"/>
              <a:ext cx="247650" cy="200025"/>
            </a:xfrm>
            <a:prstGeom prst="rect">
              <a:avLst/>
            </a:prstGeom>
          </p:spPr>
        </p:pic>
        <p:sp>
          <p:nvSpPr>
            <p:cNvPr id="82" name="Content Placeholder 42">
              <a:extLst>
                <a:ext uri="{FF2B5EF4-FFF2-40B4-BE49-F238E27FC236}">
                  <a16:creationId xmlns:a16="http://schemas.microsoft.com/office/drawing/2014/main" id="{8C9083E3-8805-A641-4F24-A3C5A8B8F12A}"/>
                </a:ext>
              </a:extLst>
            </p:cNvPr>
            <p:cNvSpPr txBox="1">
              <a:spLocks/>
            </p:cNvSpPr>
            <p:nvPr/>
          </p:nvSpPr>
          <p:spPr>
            <a:xfrm>
              <a:off x="5276314" y="12007102"/>
              <a:ext cx="6296560" cy="467583"/>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Helvetica Regular" pitchFamily="34" charset="0"/>
                  <a:ea typeface="Helvetica Regular" pitchFamily="34" charset="-122"/>
                  <a:cs typeface="Helvetica Regular" pitchFamily="34" charset="-12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Helvetica Regular" pitchFamily="34" charset="0"/>
                  <a:ea typeface="Helvetica Regular" pitchFamily="34" charset="-122"/>
                  <a:cs typeface="Helvetica Regular" pitchFamily="34" charset="-12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00">
                  <a:solidFill>
                    <a:schemeClr val="tx1"/>
                  </a:solidFill>
                </a:rPr>
                <a:t>Live PUE, WUE, ERF, and REF for EU EED submissions, ASHRAE thermal-envelope monitoring, and automatically timestamped audit trails for SOC 2, ISO 27001, and SLA compliance—with ~40% fewer human-error incidents.</a:t>
              </a:r>
            </a:p>
          </p:txBody>
        </p:sp>
      </p:grpSp>
      <p:pic>
        <p:nvPicPr>
          <p:cNvPr id="6" name="Picture 5">
            <a:extLst>
              <a:ext uri="{FF2B5EF4-FFF2-40B4-BE49-F238E27FC236}">
                <a16:creationId xmlns:a16="http://schemas.microsoft.com/office/drawing/2014/main" id="{D20D80DE-0CF7-A4E7-91D3-F4411C5625E9}"/>
              </a:ext>
            </a:extLst>
          </p:cNvPr>
          <p:cNvPicPr>
            <a:picLocks noChangeAspect="1"/>
          </p:cNvPicPr>
          <p:nvPr/>
        </p:nvPicPr>
        <p:blipFill>
          <a:blip r:embed="rId9"/>
          <a:srcRect r="8649"/>
          <a:stretch>
            <a:fillRect/>
          </a:stretch>
        </p:blipFill>
        <p:spPr>
          <a:xfrm>
            <a:off x="404688" y="11153274"/>
            <a:ext cx="4274777" cy="3191411"/>
          </a:xfrm>
          <a:prstGeom prst="rect">
            <a:avLst/>
          </a:prstGeom>
        </p:spPr>
      </p:pic>
    </p:spTree>
    <p:extLst>
      <p:ext uri="{BB962C8B-B14F-4D97-AF65-F5344CB8AC3E}">
        <p14:creationId xmlns:p14="http://schemas.microsoft.com/office/powerpoint/2010/main" val="22154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Shape 24">
            <a:extLst>
              <a:ext uri="{FF2B5EF4-FFF2-40B4-BE49-F238E27FC236}">
                <a16:creationId xmlns:a16="http://schemas.microsoft.com/office/drawing/2014/main" id="{BCDFA1A1-1AB8-CBEC-7B90-FB993779A25B}"/>
              </a:ext>
            </a:extLst>
          </p:cNvPr>
          <p:cNvSpPr/>
          <p:nvPr/>
        </p:nvSpPr>
        <p:spPr>
          <a:xfrm>
            <a:off x="7029450" y="2005431"/>
            <a:ext cx="4962525" cy="11065575"/>
          </a:xfrm>
          <a:custGeom>
            <a:avLst/>
            <a:gdLst>
              <a:gd name="connsiteX0" fmla="*/ 579970 w 4962525"/>
              <a:gd name="connsiteY0" fmla="*/ 0 h 10782300"/>
              <a:gd name="connsiteX1" fmla="*/ 1191912 w 4962525"/>
              <a:gd name="connsiteY1" fmla="*/ 0 h 10782300"/>
              <a:gd name="connsiteX2" fmla="*/ 4382555 w 4962525"/>
              <a:gd name="connsiteY2" fmla="*/ 0 h 10782300"/>
              <a:gd name="connsiteX3" fmla="*/ 4962525 w 4962525"/>
              <a:gd name="connsiteY3" fmla="*/ 0 h 10782300"/>
              <a:gd name="connsiteX4" fmla="*/ 4962525 w 4962525"/>
              <a:gd name="connsiteY4" fmla="*/ 579970 h 10782300"/>
              <a:gd name="connsiteX5" fmla="*/ 4962525 w 4962525"/>
              <a:gd name="connsiteY5" fmla="*/ 10202330 h 10782300"/>
              <a:gd name="connsiteX6" fmla="*/ 4962525 w 4962525"/>
              <a:gd name="connsiteY6" fmla="*/ 10782300 h 10782300"/>
              <a:gd name="connsiteX7" fmla="*/ 4382555 w 4962525"/>
              <a:gd name="connsiteY7" fmla="*/ 10782300 h 10782300"/>
              <a:gd name="connsiteX8" fmla="*/ 1191912 w 4962525"/>
              <a:gd name="connsiteY8" fmla="*/ 10782300 h 10782300"/>
              <a:gd name="connsiteX9" fmla="*/ 579970 w 4962525"/>
              <a:gd name="connsiteY9" fmla="*/ 10782300 h 10782300"/>
              <a:gd name="connsiteX10" fmla="*/ 0 w 4962525"/>
              <a:gd name="connsiteY10" fmla="*/ 10202330 h 10782300"/>
              <a:gd name="connsiteX11" fmla="*/ 0 w 4962525"/>
              <a:gd name="connsiteY11" fmla="*/ 579970 h 10782300"/>
              <a:gd name="connsiteX12" fmla="*/ 579970 w 4962525"/>
              <a:gd name="connsiteY12" fmla="*/ 0 h 1078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2525" h="10782300">
                <a:moveTo>
                  <a:pt x="579970" y="0"/>
                </a:moveTo>
                <a:lnTo>
                  <a:pt x="1191912" y="0"/>
                </a:lnTo>
                <a:lnTo>
                  <a:pt x="4382555" y="0"/>
                </a:lnTo>
                <a:lnTo>
                  <a:pt x="4962525" y="0"/>
                </a:lnTo>
                <a:lnTo>
                  <a:pt x="4962525" y="579970"/>
                </a:lnTo>
                <a:lnTo>
                  <a:pt x="4962525" y="10202330"/>
                </a:lnTo>
                <a:lnTo>
                  <a:pt x="4962525" y="10782300"/>
                </a:lnTo>
                <a:lnTo>
                  <a:pt x="4382555" y="10782300"/>
                </a:lnTo>
                <a:lnTo>
                  <a:pt x="1191912" y="10782300"/>
                </a:lnTo>
                <a:lnTo>
                  <a:pt x="579970" y="10782300"/>
                </a:lnTo>
                <a:cubicBezTo>
                  <a:pt x="259661" y="10782300"/>
                  <a:pt x="0" y="10522639"/>
                  <a:pt x="0" y="10202330"/>
                </a:cubicBezTo>
                <a:lnTo>
                  <a:pt x="0" y="579970"/>
                </a:lnTo>
                <a:cubicBezTo>
                  <a:pt x="0" y="259661"/>
                  <a:pt x="259661" y="0"/>
                  <a:pt x="579970" y="0"/>
                </a:cubicBezTo>
                <a:close/>
              </a:path>
            </a:pathLst>
          </a:cu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20" name="Freeform: Shape 23">
            <a:extLst>
              <a:ext uri="{FF2B5EF4-FFF2-40B4-BE49-F238E27FC236}">
                <a16:creationId xmlns:a16="http://schemas.microsoft.com/office/drawing/2014/main" id="{214F6DD5-7DDC-2F02-327C-0C1691172FF7}"/>
              </a:ext>
            </a:extLst>
          </p:cNvPr>
          <p:cNvSpPr/>
          <p:nvPr/>
        </p:nvSpPr>
        <p:spPr>
          <a:xfrm>
            <a:off x="7181850" y="1814931"/>
            <a:ext cx="4962525" cy="11065575"/>
          </a:xfrm>
          <a:custGeom>
            <a:avLst/>
            <a:gdLst>
              <a:gd name="connsiteX0" fmla="*/ 579970 w 4962525"/>
              <a:gd name="connsiteY0" fmla="*/ 0 h 10782300"/>
              <a:gd name="connsiteX1" fmla="*/ 1191912 w 4962525"/>
              <a:gd name="connsiteY1" fmla="*/ 0 h 10782300"/>
              <a:gd name="connsiteX2" fmla="*/ 4382555 w 4962525"/>
              <a:gd name="connsiteY2" fmla="*/ 0 h 10782300"/>
              <a:gd name="connsiteX3" fmla="*/ 4962525 w 4962525"/>
              <a:gd name="connsiteY3" fmla="*/ 0 h 10782300"/>
              <a:gd name="connsiteX4" fmla="*/ 4962525 w 4962525"/>
              <a:gd name="connsiteY4" fmla="*/ 579970 h 10782300"/>
              <a:gd name="connsiteX5" fmla="*/ 4962525 w 4962525"/>
              <a:gd name="connsiteY5" fmla="*/ 10202330 h 10782300"/>
              <a:gd name="connsiteX6" fmla="*/ 4962525 w 4962525"/>
              <a:gd name="connsiteY6" fmla="*/ 10782300 h 10782300"/>
              <a:gd name="connsiteX7" fmla="*/ 4382555 w 4962525"/>
              <a:gd name="connsiteY7" fmla="*/ 10782300 h 10782300"/>
              <a:gd name="connsiteX8" fmla="*/ 1191912 w 4962525"/>
              <a:gd name="connsiteY8" fmla="*/ 10782300 h 10782300"/>
              <a:gd name="connsiteX9" fmla="*/ 579970 w 4962525"/>
              <a:gd name="connsiteY9" fmla="*/ 10782300 h 10782300"/>
              <a:gd name="connsiteX10" fmla="*/ 0 w 4962525"/>
              <a:gd name="connsiteY10" fmla="*/ 10202330 h 10782300"/>
              <a:gd name="connsiteX11" fmla="*/ 0 w 4962525"/>
              <a:gd name="connsiteY11" fmla="*/ 579970 h 10782300"/>
              <a:gd name="connsiteX12" fmla="*/ 579970 w 4962525"/>
              <a:gd name="connsiteY12" fmla="*/ 0 h 1078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2525" h="10782300">
                <a:moveTo>
                  <a:pt x="579970" y="0"/>
                </a:moveTo>
                <a:lnTo>
                  <a:pt x="1191912" y="0"/>
                </a:lnTo>
                <a:lnTo>
                  <a:pt x="4382555" y="0"/>
                </a:lnTo>
                <a:lnTo>
                  <a:pt x="4962525" y="0"/>
                </a:lnTo>
                <a:lnTo>
                  <a:pt x="4962525" y="579970"/>
                </a:lnTo>
                <a:lnTo>
                  <a:pt x="4962525" y="10202330"/>
                </a:lnTo>
                <a:lnTo>
                  <a:pt x="4962525" y="10782300"/>
                </a:lnTo>
                <a:lnTo>
                  <a:pt x="4382555" y="10782300"/>
                </a:lnTo>
                <a:lnTo>
                  <a:pt x="1191912" y="10782300"/>
                </a:lnTo>
                <a:lnTo>
                  <a:pt x="579970" y="10782300"/>
                </a:lnTo>
                <a:cubicBezTo>
                  <a:pt x="259661" y="10782300"/>
                  <a:pt x="0" y="10522639"/>
                  <a:pt x="0" y="10202330"/>
                </a:cubicBezTo>
                <a:lnTo>
                  <a:pt x="0" y="579970"/>
                </a:lnTo>
                <a:cubicBezTo>
                  <a:pt x="0" y="259661"/>
                  <a:pt x="259661" y="0"/>
                  <a:pt x="579970" y="0"/>
                </a:cubicBezTo>
                <a:close/>
              </a:path>
            </a:pathLst>
          </a:custGeom>
          <a:solidFill>
            <a:srgbClr val="F1F3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j-lt"/>
            </a:endParaRPr>
          </a:p>
        </p:txBody>
      </p:sp>
      <p:sp>
        <p:nvSpPr>
          <p:cNvPr id="21" name="Rectangle 20">
            <a:extLst>
              <a:ext uri="{FF2B5EF4-FFF2-40B4-BE49-F238E27FC236}">
                <a16:creationId xmlns:a16="http://schemas.microsoft.com/office/drawing/2014/main" id="{A5109E57-6C7B-B977-ADA1-596B5CE9DC66}"/>
              </a:ext>
            </a:extLst>
          </p:cNvPr>
          <p:cNvSpPr/>
          <p:nvPr/>
        </p:nvSpPr>
        <p:spPr>
          <a:xfrm>
            <a:off x="7759749" y="10969258"/>
            <a:ext cx="4389381" cy="1466650"/>
          </a:xfrm>
          <a:prstGeom prst="rect">
            <a:avLst/>
          </a:prstGeom>
          <a:solidFill>
            <a:srgbClr val="000000"/>
          </a:solidFill>
          <a:ln>
            <a:solidFill>
              <a:srgbClr val="F1F3F3"/>
            </a:solidFill>
          </a:ln>
          <a:effectLst>
            <a:outerShdw blurRad="1270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2" name="Graphic 31">
            <a:extLst>
              <a:ext uri="{FF2B5EF4-FFF2-40B4-BE49-F238E27FC236}">
                <a16:creationId xmlns:a16="http://schemas.microsoft.com/office/drawing/2014/main" id="{4500B6DF-BFBF-B270-1215-454CB2EED2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05041" y="11439805"/>
            <a:ext cx="621091" cy="501651"/>
          </a:xfrm>
          <a:prstGeom prst="rect">
            <a:avLst/>
          </a:prstGeom>
        </p:spPr>
      </p:pic>
      <p:pic>
        <p:nvPicPr>
          <p:cNvPr id="33" name="Object 9" descr="preencoded.png">
            <a:extLst>
              <a:ext uri="{FF2B5EF4-FFF2-40B4-BE49-F238E27FC236}">
                <a16:creationId xmlns:a16="http://schemas.microsoft.com/office/drawing/2014/main" id="{BD02BB03-01FF-7864-FDCA-8A5514527FE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0" y="13723768"/>
            <a:ext cx="12144375" cy="57150"/>
          </a:xfrm>
          <a:prstGeom prst="rect">
            <a:avLst/>
          </a:prstGeom>
        </p:spPr>
      </p:pic>
      <p:sp>
        <p:nvSpPr>
          <p:cNvPr id="41" name="Text Placeholder 51">
            <a:extLst>
              <a:ext uri="{FF2B5EF4-FFF2-40B4-BE49-F238E27FC236}">
                <a16:creationId xmlns:a16="http://schemas.microsoft.com/office/drawing/2014/main" id="{184AB64A-2C3A-0ED3-6861-000C9DBA6E2E}"/>
              </a:ext>
            </a:extLst>
          </p:cNvPr>
          <p:cNvSpPr txBox="1">
            <a:spLocks/>
          </p:cNvSpPr>
          <p:nvPr/>
        </p:nvSpPr>
        <p:spPr>
          <a:xfrm>
            <a:off x="7706707" y="2564352"/>
            <a:ext cx="3848100" cy="484748"/>
          </a:xfrm>
          <a:prstGeom prst="rect">
            <a:avLst/>
          </a:prstGeom>
        </p:spPr>
        <p:txBody>
          <a:bodyPr lIns="0" tIns="0" rIns="0" bIns="0">
            <a:spAutoFit/>
          </a:bodyPr>
          <a:lstStyle>
            <a:lvl1pPr marL="0" indent="0" algn="l" defTabSz="914400" rtl="0" eaLnBrk="1" latinLnBrk="0" hangingPunct="1">
              <a:spcBef>
                <a:spcPct val="20000"/>
              </a:spcBef>
              <a:buFont typeface="Arial" pitchFamily="34" charset="0"/>
              <a:buNone/>
              <a:defRPr lang="en-US" sz="4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150" spc="-50">
                <a:solidFill>
                  <a:schemeClr val="tx1"/>
                </a:solidFill>
              </a:rPr>
              <a:t>Features</a:t>
            </a:r>
          </a:p>
        </p:txBody>
      </p:sp>
      <p:sp>
        <p:nvSpPr>
          <p:cNvPr id="43" name="Text Placeholder 51">
            <a:extLst>
              <a:ext uri="{FF2B5EF4-FFF2-40B4-BE49-F238E27FC236}">
                <a16:creationId xmlns:a16="http://schemas.microsoft.com/office/drawing/2014/main" id="{E9A47BA3-A2BB-6A3D-6EB3-ECED35537393}"/>
              </a:ext>
            </a:extLst>
          </p:cNvPr>
          <p:cNvSpPr txBox="1">
            <a:spLocks/>
          </p:cNvSpPr>
          <p:nvPr/>
        </p:nvSpPr>
        <p:spPr>
          <a:xfrm>
            <a:off x="8134351" y="11409564"/>
            <a:ext cx="2444940" cy="501650"/>
          </a:xfrm>
          <a:prstGeom prst="rect">
            <a:avLst/>
          </a:prstGeom>
        </p:spPr>
        <p:txBody>
          <a:bodyPr lIns="0" tIns="0" rIns="0" bIns="0" anchor="ctr"/>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a:solidFill>
                  <a:schemeClr val="bg1"/>
                </a:solidFill>
              </a:rPr>
              <a:t>/IOTCONNECT is available for subscription and a free trial on AWS Marketplace </a:t>
            </a:r>
            <a:r>
              <a:rPr lang="en-US" sz="1500">
                <a:solidFill>
                  <a:schemeClr val="bg1"/>
                </a:solidFill>
                <a:hlinkClick r:id="rId5">
                  <a:extLst>
                    <a:ext uri="{A12FA001-AC4F-418D-AE19-62706E023703}">
                      <ahyp:hlinkClr xmlns:ahyp="http://schemas.microsoft.com/office/drawing/2018/hyperlinkcolor" val="tx"/>
                    </a:ext>
                  </a:extLst>
                </a:hlinkClick>
              </a:rPr>
              <a:t>HERE</a:t>
            </a:r>
            <a:endParaRPr lang="en-US" sz="1500">
              <a:solidFill>
                <a:schemeClr val="bg1"/>
              </a:solidFill>
            </a:endParaRPr>
          </a:p>
        </p:txBody>
      </p:sp>
      <p:sp>
        <p:nvSpPr>
          <p:cNvPr id="52" name="Text Placeholder 31">
            <a:extLst>
              <a:ext uri="{FF2B5EF4-FFF2-40B4-BE49-F238E27FC236}">
                <a16:creationId xmlns:a16="http://schemas.microsoft.com/office/drawing/2014/main" id="{8A3CAE70-03F8-7629-E4A1-CE003270DB9B}"/>
              </a:ext>
            </a:extLst>
          </p:cNvPr>
          <p:cNvSpPr txBox="1">
            <a:spLocks/>
          </p:cNvSpPr>
          <p:nvPr/>
        </p:nvSpPr>
        <p:spPr>
          <a:xfrm>
            <a:off x="595121" y="2056692"/>
            <a:ext cx="5590526" cy="492443"/>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3150" b="1"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200" dirty="0">
                <a:solidFill>
                  <a:schemeClr val="tx1"/>
                </a:solidFill>
              </a:rPr>
              <a:t>Data Center Automation</a:t>
            </a:r>
          </a:p>
        </p:txBody>
      </p:sp>
      <p:sp>
        <p:nvSpPr>
          <p:cNvPr id="53" name="Text Placeholder 33">
            <a:extLst>
              <a:ext uri="{FF2B5EF4-FFF2-40B4-BE49-F238E27FC236}">
                <a16:creationId xmlns:a16="http://schemas.microsoft.com/office/drawing/2014/main" id="{DB42430C-4DD5-FE85-4774-1BD02EE210B2}"/>
              </a:ext>
            </a:extLst>
          </p:cNvPr>
          <p:cNvSpPr txBox="1">
            <a:spLocks/>
          </p:cNvSpPr>
          <p:nvPr/>
        </p:nvSpPr>
        <p:spPr>
          <a:xfrm>
            <a:off x="593391" y="2872418"/>
            <a:ext cx="5905500" cy="3614836"/>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Avnet’s Data Center Operations Automation solution, developed with Softweb Solutions (an Avnet company) and AWS, unifies real-time telemetry, predictive maintenance, and digital-twin visualization for data center operators. Built on AWS with /IOTCONNECT as the telemetry backbone, the multi-tenant SaaS platform ingests device data at sub-second latency and delivers persona-specific dashboards for every role from technician to executive.</a:t>
            </a:r>
          </a:p>
          <a:p>
            <a:endParaRPr lang="en-US" dirty="0">
              <a:solidFill>
                <a:schemeClr val="tx1"/>
              </a:solidFill>
              <a:highlight>
                <a:srgbClr val="FFFF00"/>
              </a:highlight>
            </a:endParaRPr>
          </a:p>
          <a:p>
            <a:r>
              <a:rPr lang="en-US" dirty="0">
                <a:solidFill>
                  <a:schemeClr val="tx1"/>
                </a:solidFill>
              </a:rPr>
              <a:t>This solution provides a unified edge-to-cloud architecture for data center operations. AWS IoT Greengrass processes sensor data at the facility for low-latency local alerts, /IOTCONNECT orchestrates devices and data in the cloud, and AWS services—Bedrock, SageMaker, Cognito—power GenAI runbooks, predictive models, and secure role-based access. Together, these capabilities replace manual walkthroughs with continuous monitoring and help operators reach automated, audit-ready operations faster.</a:t>
            </a:r>
          </a:p>
        </p:txBody>
      </p:sp>
      <p:pic>
        <p:nvPicPr>
          <p:cNvPr id="77" name="Object 7" descr="preencoded.png">
            <a:extLst>
              <a:ext uri="{FF2B5EF4-FFF2-40B4-BE49-F238E27FC236}">
                <a16:creationId xmlns:a16="http://schemas.microsoft.com/office/drawing/2014/main" id="{EF975586-F014-ED36-4EA7-A8C17BBC008C}"/>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89568" y="2658319"/>
            <a:ext cx="5905500" cy="18288"/>
          </a:xfrm>
          <a:prstGeom prst="rect">
            <a:avLst/>
          </a:prstGeom>
        </p:spPr>
      </p:pic>
      <p:pic>
        <p:nvPicPr>
          <p:cNvPr id="29" name="Picture 28">
            <a:extLst>
              <a:ext uri="{FF2B5EF4-FFF2-40B4-BE49-F238E27FC236}">
                <a16:creationId xmlns:a16="http://schemas.microsoft.com/office/drawing/2014/main" id="{446EFA7B-08B3-519F-8AEC-AA426853E59F}"/>
              </a:ext>
            </a:extLst>
          </p:cNvPr>
          <p:cNvPicPr>
            <a:picLocks/>
          </p:cNvPicPr>
          <p:nvPr/>
        </p:nvPicPr>
        <p:blipFill rotWithShape="1">
          <a:blip r:embed="rId7"/>
          <a:srcRect t="15313" b="64695"/>
          <a:stretch/>
        </p:blipFill>
        <p:spPr>
          <a:xfrm>
            <a:off x="-1" y="-2254"/>
            <a:ext cx="12144375" cy="1367314"/>
          </a:xfrm>
          <a:prstGeom prst="rect">
            <a:avLst/>
          </a:prstGeom>
        </p:spPr>
      </p:pic>
      <p:pic>
        <p:nvPicPr>
          <p:cNvPr id="3" name="Picture 2">
            <a:hlinkClick r:id="rId8"/>
            <a:extLst>
              <a:ext uri="{FF2B5EF4-FFF2-40B4-BE49-F238E27FC236}">
                <a16:creationId xmlns:a16="http://schemas.microsoft.com/office/drawing/2014/main" id="{0F21362A-44EF-153D-B404-3AE5B82FE7D4}"/>
              </a:ext>
            </a:extLst>
          </p:cNvPr>
          <p:cNvPicPr>
            <a:picLocks noChangeAspect="1"/>
          </p:cNvPicPr>
          <p:nvPr/>
        </p:nvPicPr>
        <p:blipFill>
          <a:blip r:embed="rId9"/>
          <a:stretch>
            <a:fillRect/>
          </a:stretch>
        </p:blipFill>
        <p:spPr>
          <a:xfrm>
            <a:off x="8971703" y="312393"/>
            <a:ext cx="2843790" cy="624841"/>
          </a:xfrm>
          <a:prstGeom prst="rect">
            <a:avLst/>
          </a:prstGeom>
        </p:spPr>
      </p:pic>
      <p:grpSp>
        <p:nvGrpSpPr>
          <p:cNvPr id="35" name="Group 34">
            <a:extLst>
              <a:ext uri="{FF2B5EF4-FFF2-40B4-BE49-F238E27FC236}">
                <a16:creationId xmlns:a16="http://schemas.microsoft.com/office/drawing/2014/main" id="{4C2E33E4-2060-EF5B-0CBA-57E6F1217989}"/>
              </a:ext>
            </a:extLst>
          </p:cNvPr>
          <p:cNvGrpSpPr/>
          <p:nvPr/>
        </p:nvGrpSpPr>
        <p:grpSpPr>
          <a:xfrm>
            <a:off x="7744022" y="5620899"/>
            <a:ext cx="3848100" cy="1447055"/>
            <a:chOff x="7838538" y="5055741"/>
            <a:chExt cx="3848100" cy="1447055"/>
          </a:xfrm>
        </p:grpSpPr>
        <p:sp>
          <p:nvSpPr>
            <p:cNvPr id="36" name="Text Placeholder 51">
              <a:extLst>
                <a:ext uri="{FF2B5EF4-FFF2-40B4-BE49-F238E27FC236}">
                  <a16:creationId xmlns:a16="http://schemas.microsoft.com/office/drawing/2014/main" id="{CF3FEBFC-C7E8-CAAB-8FC5-EACAD0BF790D}"/>
                </a:ext>
              </a:extLst>
            </p:cNvPr>
            <p:cNvSpPr txBox="1">
              <a:spLocks/>
            </p:cNvSpPr>
            <p:nvPr/>
          </p:nvSpPr>
          <p:spPr>
            <a:xfrm>
              <a:off x="7838538" y="5671799"/>
              <a:ext cx="3710716" cy="830997"/>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A sub-second telemetry pipeline with a 23-KPI catalog, an alert-rule engine covering threshold, rate-of-change, and dwell-time conditions, and live PUE dashboards across every power feed.</a:t>
              </a:r>
            </a:p>
          </p:txBody>
        </p:sp>
        <p:sp>
          <p:nvSpPr>
            <p:cNvPr id="37" name="Text Placeholder 31">
              <a:extLst>
                <a:ext uri="{FF2B5EF4-FFF2-40B4-BE49-F238E27FC236}">
                  <a16:creationId xmlns:a16="http://schemas.microsoft.com/office/drawing/2014/main" id="{306C898D-504F-590F-74FA-D50032FF7F43}"/>
                </a:ext>
              </a:extLst>
            </p:cNvPr>
            <p:cNvSpPr txBox="1">
              <a:spLocks/>
            </p:cNvSpPr>
            <p:nvPr/>
          </p:nvSpPr>
          <p:spPr>
            <a:xfrm>
              <a:off x="7838538" y="5055741"/>
              <a:ext cx="3848100" cy="230694"/>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1. Real-Time Operations &amp; Telemetry</a:t>
              </a:r>
            </a:p>
          </p:txBody>
        </p:sp>
      </p:grpSp>
      <p:pic>
        <p:nvPicPr>
          <p:cNvPr id="39" name="Picture 38" descr="A white square with black border and blue text&#10;&#10;Description automatically generated">
            <a:extLst>
              <a:ext uri="{FF2B5EF4-FFF2-40B4-BE49-F238E27FC236}">
                <a16:creationId xmlns:a16="http://schemas.microsoft.com/office/drawing/2014/main" id="{A22D76C2-3DBF-DDD9-E9E7-4ACA66D69047}"/>
              </a:ext>
            </a:extLst>
          </p:cNvPr>
          <p:cNvPicPr>
            <a:picLocks noChangeAspect="1"/>
          </p:cNvPicPr>
          <p:nvPr/>
        </p:nvPicPr>
        <p:blipFill>
          <a:blip r:embed="rId10"/>
          <a:stretch>
            <a:fillRect/>
          </a:stretch>
        </p:blipFill>
        <p:spPr>
          <a:xfrm>
            <a:off x="10367492" y="14035863"/>
            <a:ext cx="1431493" cy="1431493"/>
          </a:xfrm>
          <a:prstGeom prst="rect">
            <a:avLst/>
          </a:prstGeom>
        </p:spPr>
      </p:pic>
      <p:sp>
        <p:nvSpPr>
          <p:cNvPr id="40" name="Text Placeholder 31">
            <a:extLst>
              <a:ext uri="{FF2B5EF4-FFF2-40B4-BE49-F238E27FC236}">
                <a16:creationId xmlns:a16="http://schemas.microsoft.com/office/drawing/2014/main" id="{115A535E-C3FF-EA8A-627C-DFE294F38819}"/>
              </a:ext>
            </a:extLst>
          </p:cNvPr>
          <p:cNvSpPr txBox="1">
            <a:spLocks/>
          </p:cNvSpPr>
          <p:nvPr/>
        </p:nvSpPr>
        <p:spPr>
          <a:xfrm>
            <a:off x="595120" y="14230789"/>
            <a:ext cx="6404781" cy="646331"/>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3150" b="1"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100" dirty="0">
                <a:solidFill>
                  <a:schemeClr val="tx1"/>
                </a:solidFill>
              </a:rPr>
              <a:t>Get started with Avnet and AWS Data Center Operations Automation</a:t>
            </a:r>
            <a:endParaRPr lang="en-US" sz="2100" b="0" dirty="0">
              <a:solidFill>
                <a:schemeClr val="tx1"/>
              </a:solidFill>
              <a:latin typeface="+mn-lt"/>
            </a:endParaRPr>
          </a:p>
        </p:txBody>
      </p:sp>
      <p:grpSp>
        <p:nvGrpSpPr>
          <p:cNvPr id="48" name="Group 47">
            <a:extLst>
              <a:ext uri="{FF2B5EF4-FFF2-40B4-BE49-F238E27FC236}">
                <a16:creationId xmlns:a16="http://schemas.microsoft.com/office/drawing/2014/main" id="{CE909A5C-FA4B-6768-74DB-ECD862066F8C}"/>
              </a:ext>
            </a:extLst>
          </p:cNvPr>
          <p:cNvGrpSpPr/>
          <p:nvPr/>
        </p:nvGrpSpPr>
        <p:grpSpPr>
          <a:xfrm>
            <a:off x="7744021" y="7606574"/>
            <a:ext cx="4247953" cy="939595"/>
            <a:chOff x="7838537" y="5055740"/>
            <a:chExt cx="4247953" cy="939595"/>
          </a:xfrm>
        </p:grpSpPr>
        <p:sp>
          <p:nvSpPr>
            <p:cNvPr id="49" name="Text Placeholder 51">
              <a:extLst>
                <a:ext uri="{FF2B5EF4-FFF2-40B4-BE49-F238E27FC236}">
                  <a16:creationId xmlns:a16="http://schemas.microsoft.com/office/drawing/2014/main" id="{6325F583-5921-81C2-0602-86F60FBA0F7E}"/>
                </a:ext>
              </a:extLst>
            </p:cNvPr>
            <p:cNvSpPr txBox="1">
              <a:spLocks/>
            </p:cNvSpPr>
            <p:nvPr/>
          </p:nvSpPr>
          <p:spPr>
            <a:xfrm>
              <a:off x="7838538" y="5372087"/>
              <a:ext cx="3710716" cy="623248"/>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2D floor plans and 3D digital twins with live telemetry overlays, AI insight streams with quantified confidence, guided rounds, and automated work-order creation.</a:t>
              </a:r>
            </a:p>
          </p:txBody>
        </p:sp>
        <p:sp>
          <p:nvSpPr>
            <p:cNvPr id="50" name="Text Placeholder 31">
              <a:extLst>
                <a:ext uri="{FF2B5EF4-FFF2-40B4-BE49-F238E27FC236}">
                  <a16:creationId xmlns:a16="http://schemas.microsoft.com/office/drawing/2014/main" id="{FB301FE8-8C26-07EA-B97E-CCAEBE73624A}"/>
                </a:ext>
              </a:extLst>
            </p:cNvPr>
            <p:cNvSpPr txBox="1">
              <a:spLocks/>
            </p:cNvSpPr>
            <p:nvPr/>
          </p:nvSpPr>
          <p:spPr>
            <a:xfrm>
              <a:off x="7838537" y="5055740"/>
              <a:ext cx="4247953" cy="220988"/>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2. Predictive Maintenance</a:t>
              </a:r>
            </a:p>
          </p:txBody>
        </p:sp>
      </p:grpSp>
      <p:grpSp>
        <p:nvGrpSpPr>
          <p:cNvPr id="51" name="Group 50">
            <a:extLst>
              <a:ext uri="{FF2B5EF4-FFF2-40B4-BE49-F238E27FC236}">
                <a16:creationId xmlns:a16="http://schemas.microsoft.com/office/drawing/2014/main" id="{E8D827E7-B7EC-33AD-7B11-1D91BBAEA334}"/>
              </a:ext>
            </a:extLst>
          </p:cNvPr>
          <p:cNvGrpSpPr/>
          <p:nvPr/>
        </p:nvGrpSpPr>
        <p:grpSpPr>
          <a:xfrm>
            <a:off x="7744021" y="9084788"/>
            <a:ext cx="3726443" cy="1462839"/>
            <a:chOff x="7838538" y="5055740"/>
            <a:chExt cx="3726443" cy="1462839"/>
          </a:xfrm>
        </p:grpSpPr>
        <p:sp>
          <p:nvSpPr>
            <p:cNvPr id="54" name="Text Placeholder 51">
              <a:extLst>
                <a:ext uri="{FF2B5EF4-FFF2-40B4-BE49-F238E27FC236}">
                  <a16:creationId xmlns:a16="http://schemas.microsoft.com/office/drawing/2014/main" id="{4E73B3D9-449B-FCAB-64AE-305FB1F7755C}"/>
                </a:ext>
              </a:extLst>
            </p:cNvPr>
            <p:cNvSpPr txBox="1">
              <a:spLocks/>
            </p:cNvSpPr>
            <p:nvPr/>
          </p:nvSpPr>
          <p:spPr>
            <a:xfrm>
              <a:off x="7854265" y="5687582"/>
              <a:ext cx="3710716" cy="830997"/>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The solution can be purchased through AWS Marketplace with flexible pricing and billing options, making it easier to align costs with project milestones and business needs.</a:t>
              </a:r>
            </a:p>
          </p:txBody>
        </p:sp>
        <p:sp>
          <p:nvSpPr>
            <p:cNvPr id="55" name="Text Placeholder 31">
              <a:extLst>
                <a:ext uri="{FF2B5EF4-FFF2-40B4-BE49-F238E27FC236}">
                  <a16:creationId xmlns:a16="http://schemas.microsoft.com/office/drawing/2014/main" id="{965DDEA3-E521-B103-4198-F9F2C5791C0B}"/>
                </a:ext>
              </a:extLst>
            </p:cNvPr>
            <p:cNvSpPr txBox="1">
              <a:spLocks/>
            </p:cNvSpPr>
            <p:nvPr/>
          </p:nvSpPr>
          <p:spPr>
            <a:xfrm>
              <a:off x="7838538" y="5055740"/>
              <a:ext cx="3720050" cy="266700"/>
            </a:xfrm>
            <a:prstGeom prst="rect">
              <a:avLst/>
            </a:prstGeom>
          </p:spPr>
          <p:txBody>
            <a:bodyPr lIns="0" tIns="0" rIns="0" bIns="0"/>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3. Integrated Device &amp; Data Management (/IOTCONNECT)</a:t>
              </a:r>
            </a:p>
          </p:txBody>
        </p:sp>
      </p:grpSp>
      <p:grpSp>
        <p:nvGrpSpPr>
          <p:cNvPr id="70" name="Group 69">
            <a:extLst>
              <a:ext uri="{FF2B5EF4-FFF2-40B4-BE49-F238E27FC236}">
                <a16:creationId xmlns:a16="http://schemas.microsoft.com/office/drawing/2014/main" id="{02BE8A0B-D84E-4CE4-CE5F-A3229185A19A}"/>
              </a:ext>
            </a:extLst>
          </p:cNvPr>
          <p:cNvGrpSpPr/>
          <p:nvPr/>
        </p:nvGrpSpPr>
        <p:grpSpPr>
          <a:xfrm>
            <a:off x="554882" y="9703613"/>
            <a:ext cx="7574714" cy="3843493"/>
            <a:chOff x="636405" y="7293734"/>
            <a:chExt cx="7828346" cy="2927266"/>
          </a:xfrm>
        </p:grpSpPr>
        <p:grpSp>
          <p:nvGrpSpPr>
            <p:cNvPr id="58" name="Group 57">
              <a:extLst>
                <a:ext uri="{FF2B5EF4-FFF2-40B4-BE49-F238E27FC236}">
                  <a16:creationId xmlns:a16="http://schemas.microsoft.com/office/drawing/2014/main" id="{F507ED18-AC8F-A7D2-A152-C720CFF4B0FA}"/>
                </a:ext>
              </a:extLst>
            </p:cNvPr>
            <p:cNvGrpSpPr/>
            <p:nvPr/>
          </p:nvGrpSpPr>
          <p:grpSpPr>
            <a:xfrm>
              <a:off x="642196" y="7293734"/>
              <a:ext cx="7822555" cy="523082"/>
              <a:chOff x="611610" y="8001803"/>
              <a:chExt cx="7822555" cy="523082"/>
            </a:xfrm>
          </p:grpSpPr>
          <p:pic>
            <p:nvPicPr>
              <p:cNvPr id="24" name="Object 7" descr="preencoded.png">
                <a:extLst>
                  <a:ext uri="{FF2B5EF4-FFF2-40B4-BE49-F238E27FC236}">
                    <a16:creationId xmlns:a16="http://schemas.microsoft.com/office/drawing/2014/main" id="{CE789528-0C0B-3303-9D5C-59F053E8BC0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7086" y="8506597"/>
                <a:ext cx="5905500" cy="18288"/>
              </a:xfrm>
              <a:prstGeom prst="rect">
                <a:avLst/>
              </a:prstGeom>
            </p:spPr>
          </p:pic>
          <p:sp>
            <p:nvSpPr>
              <p:cNvPr id="25" name="Object21">
                <a:extLst>
                  <a:ext uri="{FF2B5EF4-FFF2-40B4-BE49-F238E27FC236}">
                    <a16:creationId xmlns:a16="http://schemas.microsoft.com/office/drawing/2014/main" id="{CBA7F166-F651-86AD-41D2-750826A0EC67}"/>
                  </a:ext>
                </a:extLst>
              </p:cNvPr>
              <p:cNvSpPr/>
              <p:nvPr/>
            </p:nvSpPr>
            <p:spPr>
              <a:xfrm>
                <a:off x="611610" y="8001803"/>
                <a:ext cx="7822555" cy="476250"/>
              </a:xfrm>
              <a:prstGeom prst="rect">
                <a:avLst/>
              </a:prstGeom>
              <a:noFill/>
              <a:ln/>
            </p:spPr>
            <p:txBody>
              <a:bodyPr wrap="square" lIns="0" tIns="0" rIns="0" bIns="0" rtlCol="0" anchor="t"/>
              <a:lstStyle/>
              <a:p>
                <a:pPr>
                  <a:lnSpc>
                    <a:spcPts val="3780"/>
                  </a:lnSpc>
                </a:pPr>
                <a:r>
                  <a:rPr lang="en-US" sz="3000" b="1" dirty="0">
                    <a:latin typeface="+mj-lt"/>
                    <a:ea typeface="Helvetica Bold" pitchFamily="34" charset="-122"/>
                    <a:cs typeface="Arial" panose="020B0604020202020204" pitchFamily="34" charset="0"/>
                  </a:rPr>
                  <a:t>Predictive Maintenance</a:t>
                </a:r>
              </a:p>
            </p:txBody>
          </p:sp>
        </p:grpSp>
        <p:sp>
          <p:nvSpPr>
            <p:cNvPr id="59" name="Text Placeholder 31">
              <a:extLst>
                <a:ext uri="{FF2B5EF4-FFF2-40B4-BE49-F238E27FC236}">
                  <a16:creationId xmlns:a16="http://schemas.microsoft.com/office/drawing/2014/main" id="{8A123B6C-66AE-CF9D-3923-B86629962F0D}"/>
                </a:ext>
              </a:extLst>
            </p:cNvPr>
            <p:cNvSpPr txBox="1">
              <a:spLocks/>
            </p:cNvSpPr>
            <p:nvPr/>
          </p:nvSpPr>
          <p:spPr>
            <a:xfrm>
              <a:off x="636405" y="7919118"/>
              <a:ext cx="6404781" cy="2301882"/>
            </a:xfrm>
            <a:prstGeom prst="rect">
              <a:avLst/>
            </a:prstGeom>
          </p:spPr>
          <p:txBody>
            <a:bodyPr wrap="square" lIns="0" tIns="0" rIns="0" bIns="0" anchor="t">
              <a:spAutoFit/>
            </a:bodyPr>
            <a:lstStyle>
              <a:lvl1pPr marL="0" indent="0" algn="l" defTabSz="914400" rtl="0" eaLnBrk="1" latinLnBrk="0" hangingPunct="1">
                <a:spcBef>
                  <a:spcPct val="20000"/>
                </a:spcBef>
                <a:buFont typeface="Arial" pitchFamily="34" charset="0"/>
                <a:buNone/>
                <a:defRPr lang="en-US" sz="1800" b="1" i="0" kern="1200" dirty="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Challenge: </a:t>
              </a:r>
            </a:p>
            <a:p>
              <a:pPr marL="285750" indent="-285750">
                <a:buFont typeface="Arial" panose="020B0604020202020204" pitchFamily="34" charset="0"/>
                <a:buChar char="•"/>
              </a:pPr>
              <a:r>
                <a:rPr lang="en-US" sz="1400" b="0" dirty="0">
                  <a:solidFill>
                    <a:schemeClr val="tx1"/>
                  </a:solidFill>
                </a:rPr>
                <a:t>Fragmented BMS, DCIM, and SCADA tools with no shared view</a:t>
              </a:r>
            </a:p>
            <a:p>
              <a:pPr marL="285750" indent="-285750">
                <a:buFont typeface="Arial" panose="020B0604020202020204" pitchFamily="34" charset="0"/>
                <a:buChar char="•"/>
              </a:pPr>
              <a:r>
                <a:rPr lang="en-US" sz="1400" b="0" dirty="0">
                  <a:solidFill>
                    <a:schemeClr val="tx1"/>
                  </a:solidFill>
                </a:rPr>
                <a:t>Manual rounds and calendar-based servicing of critical equipment</a:t>
              </a:r>
            </a:p>
            <a:p>
              <a:pPr marL="285750" indent="-285750">
                <a:buFont typeface="Arial" panose="020B0604020202020204" pitchFamily="34" charset="0"/>
                <a:buChar char="•"/>
              </a:pPr>
              <a:r>
                <a:rPr lang="en-US" sz="1400" b="0" dirty="0">
                  <a:solidFill>
                    <a:schemeClr val="tx1"/>
                  </a:solidFill>
                </a:rPr>
                <a:t>Unplanned CRAC and UPS failures at ~$9,000 per minute of downtime</a:t>
              </a:r>
              <a:endParaRPr lang="en-US" sz="1400" b="0" dirty="0">
                <a:solidFill>
                  <a:schemeClr val="tx1"/>
                </a:solidFill>
                <a:highlight>
                  <a:srgbClr val="FFFF00"/>
                </a:highlight>
              </a:endParaRPr>
            </a:p>
            <a:p>
              <a:endParaRPr lang="en-US" sz="1400" b="0" dirty="0">
                <a:solidFill>
                  <a:schemeClr val="tx1"/>
                </a:solidFill>
                <a:highlight>
                  <a:srgbClr val="FFFF00"/>
                </a:highlight>
              </a:endParaRPr>
            </a:p>
            <a:p>
              <a:r>
                <a:rPr lang="en-US" dirty="0">
                  <a:solidFill>
                    <a:schemeClr val="tx1"/>
                  </a:solidFill>
                </a:rPr>
                <a:t>Solution:</a:t>
              </a:r>
            </a:p>
            <a:p>
              <a:r>
                <a:rPr lang="en-US" sz="1400" b="0" dirty="0">
                  <a:solidFill>
                    <a:schemeClr val="tx1"/>
                  </a:solidFill>
                </a:rPr>
                <a:t>This solution uses vibration, temperature, and pressure sensors on CRAH units, chillers, AHUs, and cooling towers to detect degradation signals before failure. Runtime-based maintenance triggers replace calendar-interval servicing, AI vision cameras visually confirm anomalies before dispatch, and work orders are created automatically with device context, spec sheets, and manuals attached—projecting failures 30 to 90 days ahead.</a:t>
              </a:r>
            </a:p>
            <a:p>
              <a:endParaRPr lang="en-US" sz="1400" b="0" dirty="0">
                <a:solidFill>
                  <a:schemeClr val="tx1"/>
                </a:solidFill>
              </a:endParaRPr>
            </a:p>
          </p:txBody>
        </p:sp>
      </p:grpSp>
      <p:sp>
        <p:nvSpPr>
          <p:cNvPr id="4" name="Text Placeholder 51">
            <a:extLst>
              <a:ext uri="{FF2B5EF4-FFF2-40B4-BE49-F238E27FC236}">
                <a16:creationId xmlns:a16="http://schemas.microsoft.com/office/drawing/2014/main" id="{AC4CB73F-21A2-3B34-8938-22A352698B63}"/>
              </a:ext>
            </a:extLst>
          </p:cNvPr>
          <p:cNvSpPr txBox="1">
            <a:spLocks/>
          </p:cNvSpPr>
          <p:nvPr/>
        </p:nvSpPr>
        <p:spPr>
          <a:xfrm>
            <a:off x="7706707" y="3447097"/>
            <a:ext cx="3739032" cy="1246495"/>
          </a:xfrm>
          <a:prstGeom prst="rect">
            <a:avLst/>
          </a:prstGeom>
        </p:spPr>
        <p:txBody>
          <a:bodyPr wrap="square" lIns="0" tIns="0" rIns="0" bIns="0">
            <a:spAutoFit/>
          </a:bodyPr>
          <a:lstStyle>
            <a:lvl1pPr marL="0" indent="0" algn="l" defTabSz="914400" rtl="0" eaLnBrk="1" latinLnBrk="0" hangingPunct="1">
              <a:spcBef>
                <a:spcPct val="20000"/>
              </a:spcBef>
              <a:buFont typeface="Arial" pitchFamily="34" charset="0"/>
              <a:buNone/>
              <a:defRPr lang="en-US" sz="1350" b="0" i="0" kern="1200" dirty="0" smtClean="0">
                <a:solidFill>
                  <a:srgbClr val="FF00E5"/>
                </a:solidFill>
                <a:latin typeface="+mj-lt"/>
                <a:ea typeface="Arial" panose="020B0604020202020204" pitchFamily="34" charset="0"/>
                <a:cs typeface="Arial" panose="020B0604020202020204" pitchFamily="34" charset="0"/>
              </a:defRPr>
            </a:lvl1pPr>
            <a:lvl2pPr marL="742950" indent="-28575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lang="en-US" sz="1350" b="0" i="0" kern="1200" dirty="0" smtClean="0">
                <a:solidFill>
                  <a:srgbClr val="FF00E5"/>
                </a:solidFill>
                <a:latin typeface="+mj-lt"/>
                <a:ea typeface="Arial" panose="020B0604020202020204" pitchFamily="34" charset="0"/>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lang="en-US" sz="1350" b="0" i="0" kern="1200" dirty="0">
                <a:solidFill>
                  <a:srgbClr val="FF00E5"/>
                </a:solidFill>
                <a:latin typeface="+mj-lt"/>
                <a:ea typeface="Arial" panose="020B0604020202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tx1"/>
                </a:solidFill>
              </a:rPr>
              <a:t>This solution is built on three core capabilities that enable scalable data center automation. By combining real-time telemetry, predictive maintenance with digital twins, and unified device management, it provides a seamless foundation for automated, multi-site operations.</a:t>
            </a:r>
          </a:p>
        </p:txBody>
      </p:sp>
      <p:cxnSp>
        <p:nvCxnSpPr>
          <p:cNvPr id="9" name="Straight Connector 8">
            <a:extLst>
              <a:ext uri="{FF2B5EF4-FFF2-40B4-BE49-F238E27FC236}">
                <a16:creationId xmlns:a16="http://schemas.microsoft.com/office/drawing/2014/main" id="{78CFE330-320F-56D1-83BE-4D09AF368039}"/>
              </a:ext>
            </a:extLst>
          </p:cNvPr>
          <p:cNvCxnSpPr/>
          <p:nvPr/>
        </p:nvCxnSpPr>
        <p:spPr>
          <a:xfrm>
            <a:off x="7706707" y="5198830"/>
            <a:ext cx="3848100" cy="0"/>
          </a:xfrm>
          <a:prstGeom prst="line">
            <a:avLst/>
          </a:prstGeom>
        </p:spPr>
        <p:style>
          <a:lnRef idx="1">
            <a:schemeClr val="dk1"/>
          </a:lnRef>
          <a:fillRef idx="0">
            <a:schemeClr val="dk1"/>
          </a:fillRef>
          <a:effectRef idx="0">
            <a:schemeClr val="dk1"/>
          </a:effectRef>
          <a:fontRef idx="minor">
            <a:schemeClr val="tx1"/>
          </a:fontRef>
        </p:style>
      </p:cxnSp>
      <p:sp>
        <p:nvSpPr>
          <p:cNvPr id="7" name="Object28">
            <a:extLst>
              <a:ext uri="{FF2B5EF4-FFF2-40B4-BE49-F238E27FC236}">
                <a16:creationId xmlns:a16="http://schemas.microsoft.com/office/drawing/2014/main" id="{8D4AA115-7B32-528A-BBC7-65D15D37FC55}"/>
              </a:ext>
            </a:extLst>
          </p:cNvPr>
          <p:cNvSpPr/>
          <p:nvPr/>
        </p:nvSpPr>
        <p:spPr>
          <a:xfrm>
            <a:off x="595120" y="15309453"/>
            <a:ext cx="4168315" cy="141064"/>
          </a:xfrm>
          <a:prstGeom prst="rect">
            <a:avLst/>
          </a:prstGeom>
          <a:noFill/>
          <a:ln/>
        </p:spPr>
        <p:txBody>
          <a:bodyPr wrap="square" lIns="0" tIns="0" rIns="0" bIns="0" rtlCol="0" anchor="t">
            <a:spAutoFit/>
          </a:bodyPr>
          <a:lstStyle/>
          <a:p>
            <a:pPr>
              <a:lnSpc>
                <a:spcPts val="1093"/>
              </a:lnSpc>
            </a:pPr>
            <a:r>
              <a:rPr lang="en-US" sz="1050">
                <a:latin typeface="+mj-lt"/>
                <a:ea typeface="Helvetica Regular" pitchFamily="34" charset="-122"/>
                <a:cs typeface="Helvetica Regular" pitchFamily="34" charset="-120"/>
              </a:rPr>
              <a:t>Contact our IoT experts – mailto:Iot@Avnet.com </a:t>
            </a:r>
            <a:endParaRPr lang="en-US" sz="1050">
              <a:latin typeface="+mj-lt"/>
            </a:endParaRPr>
          </a:p>
        </p:txBody>
      </p:sp>
      <p:pic>
        <p:nvPicPr>
          <p:cNvPr id="12" name="Picture 11">
            <a:extLst>
              <a:ext uri="{FF2B5EF4-FFF2-40B4-BE49-F238E27FC236}">
                <a16:creationId xmlns:a16="http://schemas.microsoft.com/office/drawing/2014/main" id="{2166DE00-A898-8317-76B0-BB5FC98408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33464" y="2056692"/>
            <a:ext cx="1282029" cy="1282029"/>
          </a:xfrm>
          <a:prstGeom prst="rect">
            <a:avLst/>
          </a:prstGeom>
        </p:spPr>
      </p:pic>
      <p:grpSp>
        <p:nvGrpSpPr>
          <p:cNvPr id="11" name="Group 10">
            <a:extLst>
              <a:ext uri="{FF2B5EF4-FFF2-40B4-BE49-F238E27FC236}">
                <a16:creationId xmlns:a16="http://schemas.microsoft.com/office/drawing/2014/main" id="{6E9E2BE6-5620-435C-790F-DEE7083808BF}"/>
              </a:ext>
            </a:extLst>
          </p:cNvPr>
          <p:cNvGrpSpPr/>
          <p:nvPr/>
        </p:nvGrpSpPr>
        <p:grpSpPr>
          <a:xfrm>
            <a:off x="3087855" y="6088777"/>
            <a:ext cx="3474032" cy="3259113"/>
            <a:chOff x="5505449" y="17318"/>
            <a:chExt cx="3707623" cy="3478253"/>
          </a:xfrm>
        </p:grpSpPr>
        <p:pic>
          <p:nvPicPr>
            <p:cNvPr id="5" name="Picture 4">
              <a:extLst>
                <a:ext uri="{FF2B5EF4-FFF2-40B4-BE49-F238E27FC236}">
                  <a16:creationId xmlns:a16="http://schemas.microsoft.com/office/drawing/2014/main" id="{CEA51D7C-7F3D-7AA8-97B1-139B4B26FFE5}"/>
                </a:ext>
              </a:extLst>
            </p:cNvPr>
            <p:cNvPicPr>
              <a:picLocks noChangeAspect="1"/>
            </p:cNvPicPr>
            <p:nvPr/>
          </p:nvPicPr>
          <p:blipFill>
            <a:blip r:embed="rId12"/>
            <a:stretch>
              <a:fillRect/>
            </a:stretch>
          </p:blipFill>
          <p:spPr>
            <a:xfrm>
              <a:off x="6232088" y="1110784"/>
              <a:ext cx="2980984" cy="2384787"/>
            </a:xfrm>
            <a:prstGeom prst="rect">
              <a:avLst/>
            </a:prstGeom>
          </p:spPr>
        </p:pic>
        <p:pic>
          <p:nvPicPr>
            <p:cNvPr id="10" name="Picture 9" descr="@teaser.Title">
              <a:extLst>
                <a:ext uri="{FF2B5EF4-FFF2-40B4-BE49-F238E27FC236}">
                  <a16:creationId xmlns:a16="http://schemas.microsoft.com/office/drawing/2014/main" id="{13B0EC15-0AB2-2314-7BAE-840FED11D423}"/>
                </a:ext>
              </a:extLst>
            </p:cNvPr>
            <p:cNvPicPr>
              <a:picLocks noChangeAspect="1"/>
            </p:cNvPicPr>
            <p:nvPr/>
          </p:nvPicPr>
          <p:blipFill>
            <a:blip r:embed="rId13"/>
            <a:stretch>
              <a:fillRect/>
            </a:stretch>
          </p:blipFill>
          <p:spPr>
            <a:xfrm>
              <a:off x="5505449" y="17318"/>
              <a:ext cx="2220192" cy="2277341"/>
            </a:xfrm>
            <a:prstGeom prst="rect">
              <a:avLst/>
            </a:prstGeom>
          </p:spPr>
        </p:pic>
      </p:grpSp>
      <p:pic>
        <p:nvPicPr>
          <p:cNvPr id="14" name="Picture 13">
            <a:extLst>
              <a:ext uri="{FF2B5EF4-FFF2-40B4-BE49-F238E27FC236}">
                <a16:creationId xmlns:a16="http://schemas.microsoft.com/office/drawing/2014/main" id="{711EDA84-E337-12DE-4988-4E110080EA0C}"/>
              </a:ext>
            </a:extLst>
          </p:cNvPr>
          <p:cNvPicPr>
            <a:picLocks noChangeAspect="1"/>
          </p:cNvPicPr>
          <p:nvPr/>
        </p:nvPicPr>
        <p:blipFill>
          <a:blip r:embed="rId14"/>
          <a:stretch>
            <a:fillRect/>
          </a:stretch>
        </p:blipFill>
        <p:spPr>
          <a:xfrm>
            <a:off x="554882" y="7347718"/>
            <a:ext cx="2705100" cy="2032000"/>
          </a:xfrm>
          <a:prstGeom prst="rect">
            <a:avLst/>
          </a:prstGeom>
        </p:spPr>
      </p:pic>
    </p:spTree>
    <p:extLst>
      <p:ext uri="{BB962C8B-B14F-4D97-AF65-F5344CB8AC3E}">
        <p14:creationId xmlns:p14="http://schemas.microsoft.com/office/powerpoint/2010/main" val="2895829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25c574-4052-4d16-862b-8a76a884fdd6" xsi:nil="true"/>
    <lcf76f155ced4ddcb4097134ff3c332f xmlns="1ef32c0f-f536-4c0f-8c71-88fffd03ae7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D8917D97FBE94AA466118F5527D9FC" ma:contentTypeVersion="16" ma:contentTypeDescription="Create a new document." ma:contentTypeScope="" ma:versionID="9b2fb95e2198bad599d7e69f1d713f67">
  <xsd:schema xmlns:xsd="http://www.w3.org/2001/XMLSchema" xmlns:xs="http://www.w3.org/2001/XMLSchema" xmlns:p="http://schemas.microsoft.com/office/2006/metadata/properties" xmlns:ns2="1ef32c0f-f536-4c0f-8c71-88fffd03ae7c" xmlns:ns3="5525c574-4052-4d16-862b-8a76a884fdd6" targetNamespace="http://schemas.microsoft.com/office/2006/metadata/properties" ma:root="true" ma:fieldsID="e7ae9d80f9cd3d50f2d6e360483043c1" ns2:_="" ns3:_="">
    <xsd:import namespace="1ef32c0f-f536-4c0f-8c71-88fffd03ae7c"/>
    <xsd:import namespace="5525c574-4052-4d16-862b-8a76a884fd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32c0f-f536-4c0f-8c71-88fffd03ae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21cb7c2-d0c3-4791-a04d-1085bfea971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25c574-4052-4d16-862b-8a76a884fd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1937308-458a-49ae-9bb3-5a5bc347aa38}" ma:internalName="TaxCatchAll" ma:showField="CatchAllData" ma:web="5525c574-4052-4d16-862b-8a76a884f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D58C8F-E487-4F19-8C42-2B8AFFD1BB06}">
  <ds:schemaRefs>
    <ds:schemaRef ds:uri="1ef32c0f-f536-4c0f-8c71-88fffd03ae7c"/>
    <ds:schemaRef ds:uri="5525c574-4052-4d16-862b-8a76a884fd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B72E4F0-0CA2-464D-946E-4E4099CCA80A}">
  <ds:schemaRefs>
    <ds:schemaRef ds:uri="1ef32c0f-f536-4c0f-8c71-88fffd03ae7c"/>
    <ds:schemaRef ds:uri="5525c574-4052-4d16-862b-8a76a884f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73443E-56F5-4A37-BA1A-F295B381EC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428</TotalTime>
  <Words>890</Words>
  <Application>Microsoft Office PowerPoint</Application>
  <PresentationFormat>Custom</PresentationFormat>
  <Paragraphs>43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SAssetM SolB</dc:title>
  <dc:subject>PptxGenJS Presentation</dc:subject>
  <dc:creator>Chloe.Vendette@AVNET.COM</dc:creator>
  <cp:lastModifiedBy>Chad Dirks</cp:lastModifiedBy>
  <cp:revision>5</cp:revision>
  <dcterms:created xsi:type="dcterms:W3CDTF">2022-02-08T17:02:12Z</dcterms:created>
  <dcterms:modified xsi:type="dcterms:W3CDTF">2026-08-24T19:30:11Z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0x0101002ED8917D97FBE94AA466118F5527D9FC</vt:lpwstr>
  </property>
  <property fmtid="{D5CDD505-2E9C-101B-9397-08002B2CF9AE}" pid="3" name="MediaServiceImageTags">
    <vt:lpwstr/>
  </property>
</Properties>
</file>